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1" r:id="rId4"/>
    <p:sldId id="269" r:id="rId5"/>
    <p:sldId id="307" r:id="rId6"/>
    <p:sldId id="294" r:id="rId7"/>
    <p:sldId id="296" r:id="rId8"/>
    <p:sldId id="309" r:id="rId9"/>
    <p:sldId id="298" r:id="rId10"/>
    <p:sldId id="299" r:id="rId11"/>
    <p:sldId id="308" r:id="rId12"/>
    <p:sldId id="317" r:id="rId13"/>
    <p:sldId id="302" r:id="rId14"/>
    <p:sldId id="297" r:id="rId15"/>
    <p:sldId id="311" r:id="rId16"/>
    <p:sldId id="310" r:id="rId17"/>
    <p:sldId id="314" r:id="rId18"/>
    <p:sldId id="306" r:id="rId19"/>
    <p:sldId id="315" r:id="rId20"/>
    <p:sldId id="281" r:id="rId21"/>
    <p:sldId id="316" r:id="rId22"/>
    <p:sldId id="313" r:id="rId23"/>
    <p:sldId id="276" r:id="rId24"/>
  </p:sldIdLst>
  <p:sldSz cx="18288000" cy="10287000"/>
  <p:notesSz cx="6799263" cy="9929813"/>
  <p:embeddedFontLst>
    <p:embeddedFont>
      <p:font typeface="Raleway 1 Bold" panose="020B0604020202020204" charset="0"/>
      <p:regular r:id="rId26"/>
    </p:embeddedFont>
    <p:embeddedFont>
      <p:font typeface="Raleway 1 Semi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CD6C-E693-447E-8213-F4DD1C6E8044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B1E3-40B8-409B-9A10-1F9AB4E8F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99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86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4643-07CD-13A2-7EF9-B07B1789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7C7100-3C98-C456-75FA-08BE8FABA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ED1C14-AADE-F952-728C-EAC7EE889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24CF4A-1FDA-7C2A-355A-ED969C1DB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742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672DA-F135-1C1C-2744-2A9326548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F9A74E-C977-E5C3-BF45-7E337F514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AA6B31-6AEE-A1A9-CD75-D4B893E15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6C3F7-0721-EFF1-7341-B7BE4B60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19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F9162-6611-CF88-2ABA-27B329F83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6E848CE-9F86-590C-750C-99E688673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038C08-ABFF-3ADC-CF73-C12636934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3DE3FC-EF8F-9862-DAB2-AA7CD8E71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370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018E1-3356-7159-4C73-FB81BB191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EC7B8B-BEE4-FC60-2EB4-AEDC8BECA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82ABA01-9145-F6A2-5F1F-10FC8A70F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93162A-9CE6-5DC0-3265-F3CC62D10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0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CE16-BFBE-3770-3442-36C585ED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59066E-650A-AC35-B45D-4FE068D0C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451510-A67D-9620-EF58-71487B157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9F569B-D7CB-2809-06F9-FECF376E7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9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B551-50E7-62F0-4745-29E85F29F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1182C2-0404-37A6-CB40-7B6F79699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F078ACF-7776-AA57-F05C-B5A3488E4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0D2515-50E3-ADB7-EAEE-FCE327B58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88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BDB72-96AD-685B-5865-2E858D7C6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0CB873-2696-E58D-AB52-8966B45A0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FE2AA9-1514-E248-0BA7-81D9225B7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A78CA-F298-4863-0A3A-A9056C60D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399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6F899-22BE-61BF-66D7-957A553A8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A808A5-416F-4472-91BA-CCB03B2C5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ABE9B6-E8BD-CC91-8624-AA2066A29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E6314-5C79-FAD3-9A3D-A5F29E23F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29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77000-A667-C5D4-5847-084D1773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1F63B2-F21B-C0C9-9AB4-3205C28BD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15CB04-E413-C1BC-90D5-516850A0D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8F114-EAA4-0178-032E-DEA69E9AC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58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29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880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35066-6395-C2E7-D309-D68B1687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8A9983-654E-2709-56BB-7CB0DACCB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62BBEB-78E6-641B-A232-12234F0B1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986DB8-7F0A-7F0C-2F93-0ECD2B0AC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299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78C52-A19D-1C43-56A9-BDE0EFC4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B7CB61-7E5F-7565-2039-C3964FC8B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C98405-04A9-6719-1E5D-961549807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F12A53-43E0-05BD-CBB3-A262C6F5E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49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2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CAAF-566C-CCB2-ABFF-B1C4D5C2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378BD1-F276-D34D-7514-9DC053CC3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798B8A-59A1-6DFB-41A5-F14A59129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AD43B-D3F4-B90C-6FCC-BE75CDE21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68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5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F055-53CC-AB45-2517-6FB82D5B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DC4371-954C-B78D-69B1-EDC7AC9A0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709312-0D28-C4A4-9F7B-EBC0422B4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56DBC-3ABD-959C-3313-D9E02CBB4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00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D026-FAE7-751E-AC9D-DA755EB8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833A23-4923-EB83-89EE-F74CE4333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76A773-84FF-2E50-B6A7-8FB7EE28E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FB5DB8-0DD1-825C-BCF8-4C5643E1F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5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38906-5D48-9C54-A745-E1A5D0A2C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A9BC08-B392-0214-EB09-26B2CA194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956C69-FAE9-FD56-959D-B2E304A3F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F1C896-FA21-DBC2-60E5-F8871326C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6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6B6B-FF38-538F-4F96-3BF45D53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AEC6B5-365D-998A-932D-017315191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BE6E49-3C63-351C-2570-2F1BE66B5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6160E8-E63C-543E-B3DD-1488D7720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42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755D9-0A52-F39F-A7DC-C573C7030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AEFF31-7612-DF0F-E2C1-ECD550265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A11563-B277-794B-5343-F7EFC0CDB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9D5BF1-A5A0-27EC-7BC8-DF75D66DB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B1E3-40B8-409B-9A10-1F9AB4E8F6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24" Type="http://schemas.openxmlformats.org/officeDocument/2006/relationships/image" Target="../media/image67.sv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50636" cy="10287000"/>
            <a:chOff x="0" y="0"/>
            <a:chExt cx="1523332" cy="3686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3332" cy="3686628"/>
            </a:xfrm>
            <a:custGeom>
              <a:avLst/>
              <a:gdLst/>
              <a:ahLst/>
              <a:cxnLst/>
              <a:rect l="l" t="t" r="r" b="b"/>
              <a:pathLst>
                <a:path w="1523332" h="3686628">
                  <a:moveTo>
                    <a:pt x="0" y="0"/>
                  </a:moveTo>
                  <a:lnTo>
                    <a:pt x="1523332" y="0"/>
                  </a:lnTo>
                  <a:lnTo>
                    <a:pt x="1523332" y="3686628"/>
                  </a:lnTo>
                  <a:lnTo>
                    <a:pt x="0" y="3686628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523332" cy="36771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9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85225" y="676808"/>
            <a:ext cx="3680186" cy="2519394"/>
          </a:xfrm>
          <a:custGeom>
            <a:avLst/>
            <a:gdLst/>
            <a:ahLst/>
            <a:cxnLst/>
            <a:rect l="l" t="t" r="r" b="b"/>
            <a:pathLst>
              <a:path w="3680186" h="2519394">
                <a:moveTo>
                  <a:pt x="0" y="0"/>
                </a:moveTo>
                <a:lnTo>
                  <a:pt x="3680186" y="0"/>
                </a:lnTo>
                <a:lnTo>
                  <a:pt x="3680186" y="2519394"/>
                </a:lnTo>
                <a:lnTo>
                  <a:pt x="0" y="2519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609776">
            <a:off x="6017499" y="6685336"/>
            <a:ext cx="2062122" cy="641836"/>
          </a:xfrm>
          <a:custGeom>
            <a:avLst/>
            <a:gdLst/>
            <a:ahLst/>
            <a:cxnLst/>
            <a:rect l="l" t="t" r="r" b="b"/>
            <a:pathLst>
              <a:path w="2062122" h="641836">
                <a:moveTo>
                  <a:pt x="0" y="0"/>
                </a:moveTo>
                <a:lnTo>
                  <a:pt x="2062123" y="0"/>
                </a:lnTo>
                <a:lnTo>
                  <a:pt x="2062123" y="641835"/>
                </a:lnTo>
                <a:lnTo>
                  <a:pt x="0" y="641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817125">
            <a:off x="13857570" y="6308964"/>
            <a:ext cx="2965433" cy="2542859"/>
          </a:xfrm>
          <a:custGeom>
            <a:avLst/>
            <a:gdLst/>
            <a:ahLst/>
            <a:cxnLst/>
            <a:rect l="l" t="t" r="r" b="b"/>
            <a:pathLst>
              <a:path w="2965433" h="2542859">
                <a:moveTo>
                  <a:pt x="0" y="0"/>
                </a:moveTo>
                <a:lnTo>
                  <a:pt x="2965433" y="0"/>
                </a:lnTo>
                <a:lnTo>
                  <a:pt x="2965433" y="2542860"/>
                </a:lnTo>
                <a:lnTo>
                  <a:pt x="0" y="25428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890199" y="1085006"/>
            <a:ext cx="11137607" cy="351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Les </a:t>
            </a:r>
            <a:r>
              <a:rPr lang="en-US" sz="49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ressources</a:t>
            </a: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</a:t>
            </a:r>
            <a:r>
              <a:rPr lang="en-US" sz="49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financières</a:t>
            </a: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du </a:t>
            </a:r>
            <a:r>
              <a:rPr lang="en-US" sz="49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diocèse</a:t>
            </a: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et des </a:t>
            </a:r>
            <a:r>
              <a:rPr lang="en-US" sz="49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paroisses</a:t>
            </a:r>
            <a:endParaRPr lang="en-US" sz="4999" b="1" dirty="0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ctr">
              <a:lnSpc>
                <a:spcPts val="6999"/>
              </a:lnSpc>
            </a:pPr>
            <a:endParaRPr lang="en-US" sz="4999" b="1" dirty="0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Bilan 2025 et </a:t>
            </a:r>
            <a:r>
              <a:rPr lang="en-US" sz="49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projets</a:t>
            </a:r>
            <a:r>
              <a:rPr lang="en-US" sz="49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43800" y="7985689"/>
            <a:ext cx="6451505" cy="1104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Bienvenue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2797926" y="3347518"/>
            <a:ext cx="9846487" cy="123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Jeudi 5 </a:t>
            </a:r>
            <a:r>
              <a:rPr lang="en-US" sz="3599" b="1" dirty="0" err="1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février</a:t>
            </a:r>
            <a:endParaRPr lang="en-US" sz="3599" b="1" dirty="0">
              <a:solidFill>
                <a:srgbClr val="FFFFFF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FFFF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Mardi 3 mars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266DF-315D-25CA-6416-11D6A52D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1A4559-4358-DB2F-887A-EC7B8BCD829F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49D4C10-D5A5-C83A-3BE7-49DCA4C1BC93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FB458D-2460-EC90-4E8C-89787D75D755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E38F594-B14B-C9EB-A68C-28497F8A7B58}"/>
              </a:ext>
            </a:extLst>
          </p:cNvPr>
          <p:cNvSpPr txBox="1"/>
          <p:nvPr/>
        </p:nvSpPr>
        <p:spPr>
          <a:xfrm>
            <a:off x="381000" y="114300"/>
            <a:ext cx="154686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200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Les </a:t>
            </a:r>
            <a:r>
              <a:rPr lang="en-US" sz="4200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autres</a:t>
            </a:r>
            <a:r>
              <a:rPr lang="en-US" sz="4200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appels</a:t>
            </a:r>
            <a:r>
              <a:rPr lang="en-US" sz="4200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: vocations, </a:t>
            </a:r>
            <a:r>
              <a:rPr lang="en-US" sz="4200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chantiers</a:t>
            </a:r>
            <a:r>
              <a:rPr lang="en-US" sz="4200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et </a:t>
            </a:r>
            <a:r>
              <a:rPr lang="en-US" sz="4200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projets</a:t>
            </a:r>
            <a:endParaRPr lang="en-US" sz="4200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746FE4-66FD-A046-182E-97BCE81983C3}"/>
              </a:ext>
            </a:extLst>
          </p:cNvPr>
          <p:cNvSpPr txBox="1"/>
          <p:nvPr/>
        </p:nvSpPr>
        <p:spPr>
          <a:xfrm>
            <a:off x="8382000" y="1621691"/>
            <a:ext cx="84757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tx2"/>
                </a:solidFill>
              </a:rPr>
              <a:t>Salaires pôles jeunes &amp; vocations :  	30 000 € / 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tx2"/>
                </a:solidFill>
              </a:rPr>
              <a:t>Charges fixes séminaire St Jean :           35 000 € / 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dirty="0">
                <a:solidFill>
                  <a:schemeClr val="tx2"/>
                </a:solidFill>
              </a:rPr>
              <a:t>Propédeutique : 				15 000 € / an / pers.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>
              <a:solidFill>
                <a:schemeClr val="tx2"/>
              </a:solidFill>
            </a:endParaRPr>
          </a:p>
          <a:p>
            <a:r>
              <a:rPr lang="fr-FR" sz="2600" b="1" dirty="0">
                <a:solidFill>
                  <a:schemeClr val="tx2"/>
                </a:solidFill>
              </a:rPr>
              <a:t>En 2026 : 95 000 € minimum… en espérant plus !</a:t>
            </a:r>
          </a:p>
          <a:p>
            <a:endParaRPr lang="fr-FR" sz="26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033B21-4477-8FFB-FDC2-A50A8355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1218670"/>
            <a:ext cx="6019800" cy="35622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B943341-F913-F7A4-4FF5-8283388F8492}"/>
              </a:ext>
            </a:extLst>
          </p:cNvPr>
          <p:cNvSpPr txBox="1"/>
          <p:nvPr/>
        </p:nvSpPr>
        <p:spPr>
          <a:xfrm>
            <a:off x="12055508" y="5372100"/>
            <a:ext cx="4992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chemeClr val="tx2"/>
                </a:solidFill>
              </a:rPr>
              <a:t>Investissements travaux et acquisitions de 2025 : 565 000 €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60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Renouvellement de matériels et entretien courant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Sonos d’église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Presbytères (Mamers, Beaumont, Parigné, St Calais)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</a:rPr>
              <a:t>Etude églises du Mans XXème</a:t>
            </a:r>
          </a:p>
          <a:p>
            <a:endParaRPr lang="fr-FR" sz="2600" dirty="0">
              <a:solidFill>
                <a:schemeClr val="tx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9FC763C-8529-D15C-A52A-FEAA0E186E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14" y="5668298"/>
            <a:ext cx="5939715" cy="35622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25BB85-817B-A888-4758-6098A580E5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82908" y="5668298"/>
            <a:ext cx="5992866" cy="3562249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52271B07-CE21-FEA5-1559-6EE8D27A9906}"/>
              </a:ext>
            </a:extLst>
          </p:cNvPr>
          <p:cNvSpPr/>
          <p:nvPr/>
        </p:nvSpPr>
        <p:spPr>
          <a:xfrm>
            <a:off x="6629400" y="2324100"/>
            <a:ext cx="1524000" cy="609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4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8D2CD-D0F0-72B4-E931-B325DCE6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ACC515-E229-AD4C-E33D-77418279A5E5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7D912A2-898D-24BC-76BA-B36CE5D6FEED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94E1FF2-19C4-5E92-52C5-3A839319861D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14B76E3-84D4-E9F8-4888-3A449C2A22E1}"/>
              </a:ext>
            </a:extLst>
          </p:cNvPr>
          <p:cNvSpPr txBox="1"/>
          <p:nvPr/>
        </p:nvSpPr>
        <p:spPr>
          <a:xfrm>
            <a:off x="2792091" y="293234"/>
            <a:ext cx="98298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quêtes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connectées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59DF49-F9F2-33C8-7705-7E938E98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0" y="417796"/>
            <a:ext cx="1936220" cy="28716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92F7FE-66D1-2327-90EF-165767D0B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7" y="4021502"/>
            <a:ext cx="8794743" cy="528620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F152438-7077-3793-B06B-610137BF5A3B}"/>
              </a:ext>
            </a:extLst>
          </p:cNvPr>
          <p:cNvSpPr txBox="1">
            <a:spLocks/>
          </p:cNvSpPr>
          <p:nvPr/>
        </p:nvSpPr>
        <p:spPr>
          <a:xfrm>
            <a:off x="9223734" y="4041202"/>
            <a:ext cx="7823782" cy="519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5400" b="0" i="0" u="none" strike="noStrike" cap="non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lang="fr-FR" sz="2600" kern="0" dirty="0">
                <a:solidFill>
                  <a:srgbClr val="535353">
                    <a:lumMod val="50000"/>
                  </a:srgbClr>
                </a:solidFill>
                <a:latin typeface="Helvetica Neue" panose="020B0604020202020204" charset="0"/>
              </a:rPr>
              <a:t>20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% du montant des quêtes diocésaines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kern="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lang="fr-FR" sz="2600" kern="0" dirty="0">
                <a:solidFill>
                  <a:srgbClr val="535353">
                    <a:lumMod val="50000"/>
                  </a:srgbClr>
                </a:solidFill>
                <a:latin typeface="Helvetica Neue" panose="020B0604020202020204" charset="0"/>
              </a:rPr>
              <a:t>Entre 3</a:t>
            </a: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0% et 40% du montant de la quête dans plusieurs paroisses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lang="fr-FR" sz="2600" dirty="0">
                <a:solidFill>
                  <a:srgbClr val="535353">
                    <a:lumMod val="50000"/>
                  </a:srgbClr>
                </a:solidFill>
                <a:latin typeface="Helvetica Neue" panose="020B0604020202020204" charset="0"/>
              </a:rPr>
              <a:t>Coût : 16 000 K€ (loyer + commission)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lang="fr-FR" sz="2600" dirty="0">
                <a:solidFill>
                  <a:srgbClr val="535353">
                    <a:lumMod val="50000"/>
                  </a:srgbClr>
                </a:solidFill>
                <a:latin typeface="Helvetica Neue" panose="020B0604020202020204" charset="0"/>
              </a:rPr>
              <a:t>Usage hors messe dominicale à renforcer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lang="fr-FR" sz="2600" kern="0" dirty="0">
                <a:solidFill>
                  <a:srgbClr val="535353">
                    <a:lumMod val="50000"/>
                  </a:srgbClr>
                </a:solidFill>
                <a:latin typeface="Helvetica Neue" panose="020B0604020202020204" charset="0"/>
              </a:rPr>
              <a:t>Un plafond de verre ? Relancer l’appli La Quête ?</a:t>
            </a: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B1D81E3-49D9-B3A8-E33C-2313493B4168}"/>
              </a:ext>
            </a:extLst>
          </p:cNvPr>
          <p:cNvSpPr txBox="1">
            <a:spLocks/>
          </p:cNvSpPr>
          <p:nvPr/>
        </p:nvSpPr>
        <p:spPr>
          <a:xfrm>
            <a:off x="2408600" y="1052544"/>
            <a:ext cx="7494909" cy="222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5400" b="0" i="0" u="none" strike="noStrike" cap="non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2024 : 34 paniers, 19 ensembles paroissiaux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kern="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2025 : 54 paniers, 25 ensembles paroissiaux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56A87AD-2A80-B8A6-1021-01E105B7F917}"/>
              </a:ext>
            </a:extLst>
          </p:cNvPr>
          <p:cNvSpPr txBox="1">
            <a:spLocks/>
          </p:cNvSpPr>
          <p:nvPr/>
        </p:nvSpPr>
        <p:spPr>
          <a:xfrm>
            <a:off x="10118271" y="797894"/>
            <a:ext cx="7376843" cy="21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5400" b="0" i="0" u="none" strike="noStrike" cap="none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D76B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00" b="0" i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2025 : +5 janvier, +5 avril +10 sept.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lang="fr-FR" sz="2600" kern="0" dirty="0">
              <a:solidFill>
                <a:srgbClr val="535353">
                  <a:lumMod val="50000"/>
                </a:srgbClr>
              </a:solidFill>
              <a:latin typeface="Helvetica Neue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00" b="0" u="none" strike="noStrike" kern="0" cap="none" spc="0" normalizeH="0" baseline="0" noProof="0" dirty="0">
                <a:ln>
                  <a:noFill/>
                </a:ln>
                <a:solidFill>
                  <a:srgbClr val="535353">
                    <a:lumMod val="50000"/>
                  </a:srgbClr>
                </a:solidFill>
                <a:effectLst/>
                <a:uLnTx/>
                <a:uFillTx/>
                <a:latin typeface="Helvetica Neue" panose="020B0604020202020204" charset="0"/>
                <a:ea typeface="Calibri"/>
                <a:cs typeface="Calibri"/>
                <a:sym typeface="Calibri"/>
              </a:rPr>
              <a:t>2026 : +5 à 10 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76BB"/>
              </a:buClr>
              <a:buSzPts val="4400"/>
              <a:buFont typeface="Wingdings" panose="05000000000000000000" pitchFamily="2" charset="2"/>
              <a:buChar char="§"/>
              <a:tabLst/>
              <a:defRPr/>
            </a:pPr>
            <a:endParaRPr kumimoji="0" lang="fr-FR" sz="2600" b="0" i="0" u="none" strike="noStrike" kern="0" cap="none" spc="0" normalizeH="0" baseline="0" noProof="0" dirty="0">
              <a:ln>
                <a:noFill/>
              </a:ln>
              <a:solidFill>
                <a:srgbClr val="535353">
                  <a:lumMod val="50000"/>
                </a:srgbClr>
              </a:solidFill>
              <a:effectLst/>
              <a:uLnTx/>
              <a:uFillTx/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7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8C18-3207-1A11-E46D-A24358E9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F1506D-286B-3289-0EFC-C5BE9EB32049}"/>
              </a:ext>
            </a:extLst>
          </p:cNvPr>
          <p:cNvGrpSpPr/>
          <p:nvPr/>
        </p:nvGrpSpPr>
        <p:grpSpPr>
          <a:xfrm>
            <a:off x="0" y="0"/>
            <a:ext cx="18288000" cy="443705"/>
            <a:chOff x="0" y="0"/>
            <a:chExt cx="6554006" cy="15901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9DD0AA6-8DE7-0F1A-39E6-283EE0FB9852}"/>
                </a:ext>
              </a:extLst>
            </p:cNvPr>
            <p:cNvSpPr/>
            <p:nvPr/>
          </p:nvSpPr>
          <p:spPr>
            <a:xfrm>
              <a:off x="0" y="0"/>
              <a:ext cx="6554006" cy="159014"/>
            </a:xfrm>
            <a:custGeom>
              <a:avLst/>
              <a:gdLst/>
              <a:ahLst/>
              <a:cxnLst/>
              <a:rect l="l" t="t" r="r" b="b"/>
              <a:pathLst>
                <a:path w="6554006" h="159014">
                  <a:moveTo>
                    <a:pt x="0" y="0"/>
                  </a:moveTo>
                  <a:lnTo>
                    <a:pt x="6554006" y="0"/>
                  </a:lnTo>
                  <a:lnTo>
                    <a:pt x="6554006" y="159014"/>
                  </a:lnTo>
                  <a:lnTo>
                    <a:pt x="0" y="159014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5EB8210-2F4B-F42E-708D-1A55BF6CB3F4}"/>
                </a:ext>
              </a:extLst>
            </p:cNvPr>
            <p:cNvSpPr txBox="1"/>
            <p:nvPr/>
          </p:nvSpPr>
          <p:spPr>
            <a:xfrm>
              <a:off x="0" y="-28575"/>
              <a:ext cx="6554006" cy="187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0E7DD13-DD97-5267-ADEF-3AD1CFDB44CD}"/>
              </a:ext>
            </a:extLst>
          </p:cNvPr>
          <p:cNvSpPr/>
          <p:nvPr/>
        </p:nvSpPr>
        <p:spPr>
          <a:xfrm>
            <a:off x="7050268" y="4186820"/>
            <a:ext cx="3718751" cy="4114800"/>
          </a:xfrm>
          <a:custGeom>
            <a:avLst/>
            <a:gdLst/>
            <a:ahLst/>
            <a:cxnLst/>
            <a:rect l="l" t="t" r="r" b="b"/>
            <a:pathLst>
              <a:path w="3718751" h="4114800">
                <a:moveTo>
                  <a:pt x="0" y="0"/>
                </a:moveTo>
                <a:lnTo>
                  <a:pt x="3718750" y="0"/>
                </a:lnTo>
                <a:lnTo>
                  <a:pt x="371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E16EC4D-BC6C-C07C-E6D8-5F6957D7FC32}"/>
              </a:ext>
            </a:extLst>
          </p:cNvPr>
          <p:cNvGrpSpPr/>
          <p:nvPr/>
        </p:nvGrpSpPr>
        <p:grpSpPr>
          <a:xfrm>
            <a:off x="0" y="9843295"/>
            <a:ext cx="18288000" cy="443705"/>
            <a:chOff x="0" y="0"/>
            <a:chExt cx="6554006" cy="15901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26ADEA-8487-CD73-4C45-B04727E61724}"/>
                </a:ext>
              </a:extLst>
            </p:cNvPr>
            <p:cNvSpPr/>
            <p:nvPr/>
          </p:nvSpPr>
          <p:spPr>
            <a:xfrm>
              <a:off x="0" y="0"/>
              <a:ext cx="6554006" cy="159014"/>
            </a:xfrm>
            <a:custGeom>
              <a:avLst/>
              <a:gdLst/>
              <a:ahLst/>
              <a:cxnLst/>
              <a:rect l="l" t="t" r="r" b="b"/>
              <a:pathLst>
                <a:path w="6554006" h="159014">
                  <a:moveTo>
                    <a:pt x="0" y="0"/>
                  </a:moveTo>
                  <a:lnTo>
                    <a:pt x="6554006" y="0"/>
                  </a:lnTo>
                  <a:lnTo>
                    <a:pt x="6554006" y="159014"/>
                  </a:lnTo>
                  <a:lnTo>
                    <a:pt x="0" y="159014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7BC97A4-53A9-7A6A-AC2F-5E2824249D56}"/>
                </a:ext>
              </a:extLst>
            </p:cNvPr>
            <p:cNvSpPr txBox="1"/>
            <p:nvPr/>
          </p:nvSpPr>
          <p:spPr>
            <a:xfrm>
              <a:off x="0" y="-28575"/>
              <a:ext cx="6554006" cy="187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1CF86E6-EE72-9DA3-0C61-B00232996261}"/>
              </a:ext>
            </a:extLst>
          </p:cNvPr>
          <p:cNvSpPr/>
          <p:nvPr/>
        </p:nvSpPr>
        <p:spPr>
          <a:xfrm>
            <a:off x="12807192" y="1443038"/>
            <a:ext cx="965578" cy="1166862"/>
          </a:xfrm>
          <a:custGeom>
            <a:avLst/>
            <a:gdLst/>
            <a:ahLst/>
            <a:cxnLst/>
            <a:rect l="l" t="t" r="r" b="b"/>
            <a:pathLst>
              <a:path w="965578" h="1166862">
                <a:moveTo>
                  <a:pt x="0" y="0"/>
                </a:moveTo>
                <a:lnTo>
                  <a:pt x="965578" y="0"/>
                </a:lnTo>
                <a:lnTo>
                  <a:pt x="965578" y="1166861"/>
                </a:lnTo>
                <a:lnTo>
                  <a:pt x="0" y="1166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518887C-B7E7-2A8E-67D5-1C4CE910530C}"/>
              </a:ext>
            </a:extLst>
          </p:cNvPr>
          <p:cNvSpPr txBox="1"/>
          <p:nvPr/>
        </p:nvSpPr>
        <p:spPr>
          <a:xfrm>
            <a:off x="4104220" y="1771699"/>
            <a:ext cx="1007956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A VOUS LA PAROLE </a:t>
            </a:r>
          </a:p>
        </p:txBody>
      </p:sp>
    </p:spTree>
    <p:extLst>
      <p:ext uri="{BB962C8B-B14F-4D97-AF65-F5344CB8AC3E}">
        <p14:creationId xmlns:p14="http://schemas.microsoft.com/office/powerpoint/2010/main" val="125197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76DB7-6641-8E44-A2ED-19348FFE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B6913C-2455-1D8C-EFBA-C4D6018CE1EB}"/>
              </a:ext>
            </a:extLst>
          </p:cNvPr>
          <p:cNvGrpSpPr/>
          <p:nvPr/>
        </p:nvGrpSpPr>
        <p:grpSpPr>
          <a:xfrm>
            <a:off x="0" y="0"/>
            <a:ext cx="18288000" cy="1240484"/>
            <a:chOff x="0" y="0"/>
            <a:chExt cx="6554006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542844-C5B6-5EEC-9499-FEF9403E62A4}"/>
                </a:ext>
              </a:extLst>
            </p:cNvPr>
            <p:cNvSpPr/>
            <p:nvPr/>
          </p:nvSpPr>
          <p:spPr>
            <a:xfrm>
              <a:off x="0" y="0"/>
              <a:ext cx="6554006" cy="444561"/>
            </a:xfrm>
            <a:custGeom>
              <a:avLst/>
              <a:gdLst/>
              <a:ahLst/>
              <a:cxnLst/>
              <a:rect l="l" t="t" r="r" b="b"/>
              <a:pathLst>
                <a:path w="6554006" h="444561">
                  <a:moveTo>
                    <a:pt x="0" y="0"/>
                  </a:moveTo>
                  <a:lnTo>
                    <a:pt x="6554006" y="0"/>
                  </a:lnTo>
                  <a:lnTo>
                    <a:pt x="6554006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  <a:ln>
              <a:solidFill>
                <a:srgbClr val="7030A0"/>
              </a:solidFill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131794D-0F7F-4D16-D60B-7C0C657643D4}"/>
                </a:ext>
              </a:extLst>
            </p:cNvPr>
            <p:cNvSpPr txBox="1"/>
            <p:nvPr/>
          </p:nvSpPr>
          <p:spPr>
            <a:xfrm>
              <a:off x="0" y="-28575"/>
              <a:ext cx="6554006" cy="473136"/>
            </a:xfrm>
            <a:prstGeom prst="rect">
              <a:avLst/>
            </a:prstGeom>
            <a:solidFill>
              <a:srgbClr val="7030A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solidFill>
                  <a:srgbClr val="7030A0"/>
                </a:solidFill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F8D149ED-883C-51C5-EC87-B726059FDDD4}"/>
              </a:ext>
            </a:extLst>
          </p:cNvPr>
          <p:cNvSpPr/>
          <p:nvPr/>
        </p:nvSpPr>
        <p:spPr>
          <a:xfrm flipV="1">
            <a:off x="-231494" y="6362700"/>
            <a:ext cx="11356694" cy="40511"/>
          </a:xfrm>
          <a:prstGeom prst="line">
            <a:avLst/>
          </a:prstGeom>
          <a:ln w="180975" cap="flat">
            <a:solidFill>
              <a:srgbClr val="EE80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4DF19C-72F5-81DA-0454-533ABFF45143}"/>
              </a:ext>
            </a:extLst>
          </p:cNvPr>
          <p:cNvSpPr txBox="1"/>
          <p:nvPr/>
        </p:nvSpPr>
        <p:spPr>
          <a:xfrm>
            <a:off x="152400" y="4838700"/>
            <a:ext cx="16154400" cy="803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Animation des </a:t>
            </a:r>
            <a:r>
              <a:rPr lang="en-US" sz="54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collectes</a:t>
            </a:r>
            <a:r>
              <a:rPr lang="en-US" sz="54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de dons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B73692-AF9D-B2A2-4EA2-FEA93B89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1465609"/>
            <a:ext cx="6019800" cy="83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B3FC-C9B6-7401-34E1-009CC2AFD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F07B094-96AA-9E3C-9C6C-FB9343E7C647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62529F1-A841-217E-4582-280005C07FF0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7E6EC3-26F6-D232-BA18-7DDF3F1748D3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F2340E8-CF1D-E074-5B1E-26F568F1CEFD}"/>
              </a:ext>
            </a:extLst>
          </p:cNvPr>
          <p:cNvSpPr txBox="1"/>
          <p:nvPr/>
        </p:nvSpPr>
        <p:spPr>
          <a:xfrm>
            <a:off x="2971799" y="421260"/>
            <a:ext cx="13620489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don au denier, un devoir pour 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fidèles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9EDC7A-CE39-45D2-F142-B2C8C7B8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1" y="448474"/>
            <a:ext cx="2358773" cy="3276471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AC70FC7-0732-D523-D1F3-500C53786A40}"/>
              </a:ext>
            </a:extLst>
          </p:cNvPr>
          <p:cNvSpPr txBox="1">
            <a:spLocks/>
          </p:cNvSpPr>
          <p:nvPr/>
        </p:nvSpPr>
        <p:spPr>
          <a:xfrm>
            <a:off x="2960912" y="2400300"/>
            <a:ext cx="13995982" cy="3657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de droit canonique de 1983, can 222</a:t>
            </a:r>
            <a:endParaRPr lang="fr-F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600" i="1" dirty="0"/>
              <a:t>§1. Les fidèles sont tenus par l’obligation de subvenir aux besoins de l’Église afin qu’elle dispose de ce qui est nécessaire au culte divin, aux œuvres d’apostolat et de charité et à l’honnête subsistance de ses ministres.</a:t>
            </a:r>
          </a:p>
          <a:p>
            <a:endParaRPr lang="fr-FR" sz="3000" dirty="0"/>
          </a:p>
          <a:p>
            <a:pPr lvl="1"/>
            <a:r>
              <a:rPr lang="fr-FR" sz="2600" i="1" dirty="0"/>
              <a:t>§2. Ils sont aussi tenus par l’obligation de promouvoir la justice sociale et encore, se souvenant du commandement du Seigneur, de secourir les pauvres sur leurs revenus personnels.</a:t>
            </a:r>
            <a:endParaRPr lang="fr-FR" sz="26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F2D6C8F-472A-73E3-FDAC-14E3FD166C03}"/>
              </a:ext>
            </a:extLst>
          </p:cNvPr>
          <p:cNvSpPr txBox="1">
            <a:spLocks/>
          </p:cNvSpPr>
          <p:nvPr/>
        </p:nvSpPr>
        <p:spPr>
          <a:xfrm>
            <a:off x="2971800" y="7124700"/>
            <a:ext cx="13995982" cy="2133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Catéchisme de l’Eglise Catholique, les commandements de l’Eglise, </a:t>
            </a:r>
            <a:r>
              <a:rPr lang="fr-FR" sz="3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</a:t>
            </a:r>
            <a:r>
              <a:rPr lang="fr-FR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2041 - 2043</a:t>
            </a:r>
            <a:endParaRPr lang="fr-FR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2600" i="1" dirty="0"/>
              <a:t>CEC 2043. Le 5</a:t>
            </a:r>
            <a:r>
              <a:rPr lang="fr-FR" sz="2600" i="1" baseline="30000" dirty="0"/>
              <a:t>ème</a:t>
            </a:r>
            <a:r>
              <a:rPr lang="fr-FR" sz="2600" i="1" dirty="0"/>
              <a:t> commandement énonce que les fidèles sont tenus de subvenir aux nécessités matérielles de l’Eglise, chacun selon ses possibilités. Les conférences épiscopales peuvent établir d’autres préceptes ecclésiastiques pour leur territoire.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0054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FA3CB-AA9B-A4E7-10FC-1775CC8D4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9C569B-BC5A-7817-3F9D-207CC133263A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  <a:solidFill>
            <a:srgbClr val="7030A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2B6F6F7-C8B3-0044-1780-B07A162FF67D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5ACAEC-9675-34B7-02B6-FE501F7E179C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59AF9E8-712D-A5DE-4F70-367D9C90794C}"/>
              </a:ext>
            </a:extLst>
          </p:cNvPr>
          <p:cNvSpPr txBox="1"/>
          <p:nvPr/>
        </p:nvSpPr>
        <p:spPr>
          <a:xfrm>
            <a:off x="2981976" y="186267"/>
            <a:ext cx="137922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Enrichir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la base “prospects” &amp;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donateurs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64412E-B568-63CC-C987-D35B1330AA88}"/>
              </a:ext>
            </a:extLst>
          </p:cNvPr>
          <p:cNvSpPr txBox="1"/>
          <p:nvPr/>
        </p:nvSpPr>
        <p:spPr>
          <a:xfrm>
            <a:off x="3102100" y="1189525"/>
            <a:ext cx="13551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L’appel au don est lié la communication pastorale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Collecter des contacts / collecter des dons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2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</a:rPr>
              <a:t>Actions renouvelées en 2026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tx2"/>
                </a:solidFill>
              </a:rPr>
              <a:t>Parcours « carême », </a:t>
            </a:r>
            <a:r>
              <a:rPr lang="fr-FR" sz="2400" dirty="0">
                <a:solidFill>
                  <a:schemeClr val="tx2"/>
                </a:solidFill>
              </a:rPr>
              <a:t>des diocésains partagent une parole de la Bible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tx2"/>
                </a:solidFill>
              </a:rPr>
              <a:t>Le Chemin vers Noël</a:t>
            </a:r>
            <a:r>
              <a:rPr lang="fr-FR" sz="2400" dirty="0">
                <a:solidFill>
                  <a:schemeClr val="tx2"/>
                </a:solidFill>
              </a:rPr>
              <a:t>, avec l’enseignement catholique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i="1" dirty="0">
                <a:solidFill>
                  <a:schemeClr val="tx2"/>
                </a:solidFill>
              </a:rPr>
              <a:t>Les Sarthois de Paris</a:t>
            </a:r>
            <a:r>
              <a:rPr lang="fr-FR" sz="2400" dirty="0">
                <a:solidFill>
                  <a:schemeClr val="tx2"/>
                </a:solidFill>
              </a:rPr>
              <a:t>, entretenir le lien avec le diocèse</a:t>
            </a:r>
          </a:p>
        </p:txBody>
      </p:sp>
      <p:pic>
        <p:nvPicPr>
          <p:cNvPr id="9" name="Image 8" descr="Une image contenant texte, capture d’écran, Police, personne&#10;&#10;Le contenu généré par l’IA peut être incorrect.">
            <a:extLst>
              <a:ext uri="{FF2B5EF4-FFF2-40B4-BE49-F238E27FC236}">
                <a16:creationId xmlns:a16="http://schemas.microsoft.com/office/drawing/2014/main" id="{AA603FFE-1266-C0F2-9D6D-6CE371C4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80" y="6131388"/>
            <a:ext cx="5771961" cy="36581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46D15D-CAE9-4E60-77F9-C0A712100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99" y="190500"/>
            <a:ext cx="2359356" cy="3273836"/>
          </a:xfrm>
          <a:prstGeom prst="rect">
            <a:avLst/>
          </a:prstGeom>
        </p:spPr>
      </p:pic>
      <p:pic>
        <p:nvPicPr>
          <p:cNvPr id="12" name="Image 11" descr="Une image contenant texte, Noël, sapin, Veille de Noël&#10;&#10;Le contenu généré par l’IA peut être incorrect.">
            <a:extLst>
              <a:ext uri="{FF2B5EF4-FFF2-40B4-BE49-F238E27FC236}">
                <a16:creationId xmlns:a16="http://schemas.microsoft.com/office/drawing/2014/main" id="{C66FA1D1-EEFF-ADFE-D108-CF0B95FE2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5241" y="4842667"/>
            <a:ext cx="3728935" cy="5258066"/>
          </a:xfrm>
          <a:prstGeom prst="rect">
            <a:avLst/>
          </a:prstGeom>
        </p:spPr>
      </p:pic>
      <p:pic>
        <p:nvPicPr>
          <p:cNvPr id="14" name="Image 13" descr="Une image contenant texte, ciel, capture d’écran, brouillard&#10;&#10;Le contenu généré par l’IA peut être incorrect.">
            <a:extLst>
              <a:ext uri="{FF2B5EF4-FFF2-40B4-BE49-F238E27FC236}">
                <a16:creationId xmlns:a16="http://schemas.microsoft.com/office/drawing/2014/main" id="{38AB643A-DB40-9126-A53D-7EC06558D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058" y="6131388"/>
            <a:ext cx="6420746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1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66F7-1545-7FF4-A01C-47FEF97A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006DAB-2F42-52E8-6FBD-5C5AFF40F8C3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74A1985-DAD2-7C2A-EAB0-F83B45968B9F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AE90B34-C6B2-44CC-9BCB-FBE4E07D60DE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F85AE139-386F-CEEA-E023-10E50F8DC833}"/>
              </a:ext>
            </a:extLst>
          </p:cNvPr>
          <p:cNvSpPr txBox="1"/>
          <p:nvPr/>
        </p:nvSpPr>
        <p:spPr>
          <a:xfrm>
            <a:off x="2874591" y="141514"/>
            <a:ext cx="129540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Adapter 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canaux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0AFA5A-6B53-0E04-7F85-5F7E8950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" y="114300"/>
            <a:ext cx="2359356" cy="32738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F181E2C-E71E-F9CD-B14D-7AC9B76B9A44}"/>
              </a:ext>
            </a:extLst>
          </p:cNvPr>
          <p:cNvSpPr txBox="1"/>
          <p:nvPr/>
        </p:nvSpPr>
        <p:spPr>
          <a:xfrm>
            <a:off x="2743200" y="1331783"/>
            <a:ext cx="135519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3000" b="1" dirty="0">
                <a:solidFill>
                  <a:schemeClr val="tx2"/>
                </a:solidFill>
              </a:rPr>
              <a:t>« </a:t>
            </a:r>
            <a:r>
              <a:rPr lang="fr-FR" sz="3000" b="1" dirty="0" err="1">
                <a:solidFill>
                  <a:schemeClr val="tx2"/>
                </a:solidFill>
              </a:rPr>
              <a:t>Print</a:t>
            </a:r>
            <a:r>
              <a:rPr lang="fr-FR" sz="3000" b="1" dirty="0">
                <a:solidFill>
                  <a:schemeClr val="tx2"/>
                </a:solidFill>
              </a:rPr>
              <a:t> » simplifié et internalisé </a:t>
            </a:r>
            <a:r>
              <a:rPr lang="fr-FR" sz="3000" b="1" dirty="0">
                <a:solidFill>
                  <a:schemeClr val="tx2"/>
                </a:solidFill>
                <a:sym typeface="Wingdings" panose="05000000000000000000" pitchFamily="2" charset="2"/>
              </a:rPr>
              <a:t> campagne mutualisée CEF, baisse des coûts</a:t>
            </a:r>
            <a:endParaRPr lang="fr-FR" sz="3000" b="1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Affiche : visuel unique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enveloppe « </a:t>
            </a:r>
            <a:r>
              <a:rPr lang="fr-FR" sz="2600" dirty="0" err="1">
                <a:solidFill>
                  <a:schemeClr val="tx2"/>
                </a:solidFill>
              </a:rPr>
              <a:t>flap</a:t>
            </a:r>
            <a:r>
              <a:rPr lang="fr-FR" sz="2600" dirty="0">
                <a:solidFill>
                  <a:schemeClr val="tx2"/>
                </a:solidFill>
              </a:rPr>
              <a:t> »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Mailing de lancement : gestion directe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Bulletin la Joie du Don (4/an)</a:t>
            </a:r>
          </a:p>
        </p:txBody>
      </p:sp>
      <p:pic>
        <p:nvPicPr>
          <p:cNvPr id="11" name="Image 10" descr="Une image contenant texte, Visage humain, capture d’écran, verres&#10;&#10;Le contenu généré par l’IA peut être incorrect.">
            <a:extLst>
              <a:ext uri="{FF2B5EF4-FFF2-40B4-BE49-F238E27FC236}">
                <a16:creationId xmlns:a16="http://schemas.microsoft.com/office/drawing/2014/main" id="{B7B1C7BC-2F2C-BD7E-4723-44C0516D1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48" y="5793558"/>
            <a:ext cx="7990430" cy="4074701"/>
          </a:xfrm>
          <a:prstGeom prst="rect">
            <a:avLst/>
          </a:prstGeom>
        </p:spPr>
      </p:pic>
      <p:pic>
        <p:nvPicPr>
          <p:cNvPr id="13" name="Image 12" descr="Une image contenant texte, Visage humain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D9767FB-86ED-A15D-65A6-CC7DCB093D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13"/>
          <a:stretch>
            <a:fillRect/>
          </a:stretch>
        </p:blipFill>
        <p:spPr>
          <a:xfrm>
            <a:off x="9636523" y="5739462"/>
            <a:ext cx="6761664" cy="418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BD6D6-5DA2-4850-F277-856446DE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DC8CF7-712A-6A3A-39B1-C47F734F7963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E34B1B-0A8E-BBD6-1543-1E037458C11C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BB6CB47-A2F2-98D4-374C-00A019D98526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6EA5132-3AE7-4494-568E-856FA69B41F3}"/>
              </a:ext>
            </a:extLst>
          </p:cNvPr>
          <p:cNvSpPr txBox="1"/>
          <p:nvPr/>
        </p:nvSpPr>
        <p:spPr>
          <a:xfrm>
            <a:off x="2874591" y="141514"/>
            <a:ext cx="129540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Adapter 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canaux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de communication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5E5945-5AD3-A5F1-5F6C-AC9C9F36D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" y="114300"/>
            <a:ext cx="2359356" cy="32738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370484D-95FF-6A4E-CE9B-6A90515D7F6E}"/>
              </a:ext>
            </a:extLst>
          </p:cNvPr>
          <p:cNvSpPr txBox="1"/>
          <p:nvPr/>
        </p:nvSpPr>
        <p:spPr>
          <a:xfrm>
            <a:off x="2841934" y="1211929"/>
            <a:ext cx="1439216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3000" b="1" dirty="0">
                <a:solidFill>
                  <a:schemeClr val="tx2"/>
                </a:solidFill>
              </a:rPr>
              <a:t>Constats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Bascule démographique des donateurs en cours : 500 nonagénaires, 1400 octogénaires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Don « en ligne » utilisé par 60% des nouveaux donateurs, part croissante des virements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B2C256-8DEF-A096-33F5-E896ABF09445}"/>
              </a:ext>
            </a:extLst>
          </p:cNvPr>
          <p:cNvSpPr txBox="1"/>
          <p:nvPr/>
        </p:nvSpPr>
        <p:spPr>
          <a:xfrm>
            <a:off x="543143" y="4455497"/>
            <a:ext cx="165043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3000" b="1" dirty="0">
                <a:solidFill>
                  <a:schemeClr val="tx2"/>
                </a:solidFill>
              </a:rPr>
              <a:t>Orienter la communication et les budgets pour « rajeunir » la moyenne d’âge des donateurs</a:t>
            </a:r>
          </a:p>
          <a:p>
            <a:pPr lvl="8"/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/>
                </a:solidFill>
              </a:rPr>
              <a:t>E-mailing et newsletter	</a:t>
            </a:r>
            <a:r>
              <a:rPr lang="fr-FR" sz="2600" dirty="0">
                <a:solidFill>
                  <a:schemeClr val="tx2"/>
                </a:solidFill>
              </a:rPr>
              <a:t>	</a:t>
            </a:r>
            <a:r>
              <a:rPr lang="fr-FR" sz="2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600" dirty="0">
                <a:solidFill>
                  <a:schemeClr val="tx2"/>
                </a:solidFill>
              </a:rPr>
              <a:t>	messages plus incarnés et personnalisés,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/>
                </a:solidFill>
              </a:rPr>
              <a:t>Dons « dématérialisés »</a:t>
            </a:r>
            <a:r>
              <a:rPr lang="fr-FR" sz="2600" dirty="0">
                <a:solidFill>
                  <a:schemeClr val="tx2"/>
                </a:solidFill>
              </a:rPr>
              <a:t>		</a:t>
            </a:r>
            <a:r>
              <a:rPr lang="fr-FR" sz="2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600" dirty="0">
                <a:solidFill>
                  <a:schemeClr val="tx2"/>
                </a:solidFill>
              </a:rPr>
              <a:t>	</a:t>
            </a:r>
            <a:r>
              <a:rPr lang="fr-FR" sz="2600" i="1" dirty="0">
                <a:solidFill>
                  <a:schemeClr val="tx2"/>
                </a:solidFill>
              </a:rPr>
              <a:t>en cours</a:t>
            </a:r>
            <a:r>
              <a:rPr lang="fr-FR" sz="2600" dirty="0">
                <a:solidFill>
                  <a:schemeClr val="tx2"/>
                </a:solidFill>
              </a:rPr>
              <a:t>	évolution plateforme dons, gestion des virements,</a:t>
            </a:r>
          </a:p>
          <a:p>
            <a:pPr lvl="1"/>
            <a:r>
              <a:rPr lang="fr-FR" sz="2600" dirty="0">
                <a:solidFill>
                  <a:schemeClr val="tx2"/>
                </a:solidFill>
              </a:rPr>
              <a:t>							</a:t>
            </a:r>
            <a:r>
              <a:rPr lang="fr-FR" sz="2600" i="1" dirty="0" err="1">
                <a:solidFill>
                  <a:schemeClr val="tx2"/>
                </a:solidFill>
              </a:rPr>
              <a:t>Wero</a:t>
            </a:r>
            <a:r>
              <a:rPr lang="fr-FR" sz="2600" dirty="0">
                <a:solidFill>
                  <a:schemeClr val="tx2"/>
                </a:solidFill>
              </a:rPr>
              <a:t>  		encore réservé aux particuliers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/>
                </a:solidFill>
              </a:rPr>
              <a:t>Réseaux sociaux</a:t>
            </a:r>
            <a:r>
              <a:rPr lang="fr-FR" sz="2600" dirty="0">
                <a:solidFill>
                  <a:schemeClr val="tx2"/>
                </a:solidFill>
              </a:rPr>
              <a:t>			</a:t>
            </a:r>
            <a:r>
              <a:rPr lang="fr-FR" sz="2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600" dirty="0">
                <a:solidFill>
                  <a:schemeClr val="tx2"/>
                </a:solidFill>
              </a:rPr>
              <a:t>	canal de communication à structurer, entre diocèse et paroisses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chemeClr val="tx2"/>
                </a:solidFill>
              </a:rPr>
              <a:t>Communication verbale directe</a:t>
            </a:r>
            <a:r>
              <a:rPr lang="fr-FR" sz="2600" dirty="0">
                <a:solidFill>
                  <a:schemeClr val="tx2"/>
                </a:solidFill>
              </a:rPr>
              <a:t>	</a:t>
            </a:r>
            <a:r>
              <a:rPr lang="fr-FR" sz="2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fr-FR" sz="2600" dirty="0">
                <a:solidFill>
                  <a:schemeClr val="tx2"/>
                </a:solidFill>
              </a:rPr>
              <a:t>	y compris vers les jeunes </a:t>
            </a:r>
          </a:p>
          <a:p>
            <a:pPr lvl="1"/>
            <a:r>
              <a:rPr lang="fr-FR" sz="2600" dirty="0">
                <a:solidFill>
                  <a:schemeClr val="tx2"/>
                </a:solidFill>
              </a:rPr>
              <a:t>						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56EB5E-04D1-96AC-9C95-F2125E579ABB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903907" y="3281599"/>
            <a:ext cx="721996" cy="1040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2D2EA45-CE59-BE98-309A-2029995B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338790"/>
            <a:ext cx="2084647" cy="6927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Raleway 1 Bold" panose="020B0604020202020204" charset="0"/>
              </a:rPr>
              <a:t>Denier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699608-BCAA-1E50-C7CB-D7F61478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73" y="4184050"/>
            <a:ext cx="14435339" cy="956696"/>
          </a:xfrm>
          <a:prstGeom prst="rightArrow">
            <a:avLst>
              <a:gd name="adj1" fmla="val 53736"/>
              <a:gd name="adj2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</a:rPr>
              <a:t>		</a:t>
            </a:r>
            <a:r>
              <a:rPr lang="fr-FR" sz="4000" dirty="0">
                <a:solidFill>
                  <a:schemeClr val="bg1"/>
                </a:solidFill>
              </a:rPr>
              <a:t> mars		            fin juin			octobre	mi-novembre	       décembre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1E8B79F-AE8C-CB45-CF74-9EDBB7299A06}"/>
              </a:ext>
            </a:extLst>
          </p:cNvPr>
          <p:cNvSpPr/>
          <p:nvPr/>
        </p:nvSpPr>
        <p:spPr>
          <a:xfrm>
            <a:off x="2318273" y="8115300"/>
            <a:ext cx="14264901" cy="101993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500" dirty="0">
                <a:solidFill>
                  <a:schemeClr val="bg1"/>
                </a:solidFill>
              </a:rPr>
              <a:t>		          avril		fin-juin         septembre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20E8954-E73C-BD6B-D904-AE7839EF10E3}"/>
              </a:ext>
            </a:extLst>
          </p:cNvPr>
          <p:cNvSpPr txBox="1">
            <a:spLocks/>
          </p:cNvSpPr>
          <p:nvPr/>
        </p:nvSpPr>
        <p:spPr>
          <a:xfrm>
            <a:off x="164069" y="8297033"/>
            <a:ext cx="2154204" cy="692765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5400" dirty="0">
                <a:solidFill>
                  <a:schemeClr val="tx1"/>
                </a:solidFill>
                <a:latin typeface="Raleway 1 Bold" panose="020B0604020202020204" charset="0"/>
              </a:rPr>
              <a:t>Autres</a:t>
            </a:r>
          </a:p>
        </p:txBody>
      </p:sp>
      <p:sp>
        <p:nvSpPr>
          <p:cNvPr id="8" name="Sous-titre 6">
            <a:extLst>
              <a:ext uri="{FF2B5EF4-FFF2-40B4-BE49-F238E27FC236}">
                <a16:creationId xmlns:a16="http://schemas.microsoft.com/office/drawing/2014/main" id="{F83D576B-DF30-1B32-6B07-C8BBD956E3B0}"/>
              </a:ext>
            </a:extLst>
          </p:cNvPr>
          <p:cNvSpPr txBox="1">
            <a:spLocks/>
          </p:cNvSpPr>
          <p:nvPr/>
        </p:nvSpPr>
        <p:spPr>
          <a:xfrm>
            <a:off x="2724228" y="2240630"/>
            <a:ext cx="2359357" cy="1040969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LANCEMENT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WE des 7 et 8 mars</a:t>
            </a:r>
          </a:p>
        </p:txBody>
      </p:sp>
      <p:sp>
        <p:nvSpPr>
          <p:cNvPr id="10" name="Sous-titre 6">
            <a:extLst>
              <a:ext uri="{FF2B5EF4-FFF2-40B4-BE49-F238E27FC236}">
                <a16:creationId xmlns:a16="http://schemas.microsoft.com/office/drawing/2014/main" id="{6B889144-52DB-0271-C1A1-BB5B0EBA4268}"/>
              </a:ext>
            </a:extLst>
          </p:cNvPr>
          <p:cNvSpPr txBox="1">
            <a:spLocks/>
          </p:cNvSpPr>
          <p:nvPr/>
        </p:nvSpPr>
        <p:spPr>
          <a:xfrm>
            <a:off x="5512819" y="2310299"/>
            <a:ext cx="2543933" cy="1040969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Relance donateurs « non revenus »</a:t>
            </a:r>
          </a:p>
        </p:txBody>
      </p:sp>
      <p:sp>
        <p:nvSpPr>
          <p:cNvPr id="11" name="Sous-titre 6">
            <a:extLst>
              <a:ext uri="{FF2B5EF4-FFF2-40B4-BE49-F238E27FC236}">
                <a16:creationId xmlns:a16="http://schemas.microsoft.com/office/drawing/2014/main" id="{2D8C1182-F7F4-DC8F-FF5A-CCCC7B58C0D6}"/>
              </a:ext>
            </a:extLst>
          </p:cNvPr>
          <p:cNvSpPr txBox="1">
            <a:spLocks/>
          </p:cNvSpPr>
          <p:nvPr/>
        </p:nvSpPr>
        <p:spPr>
          <a:xfrm>
            <a:off x="8355908" y="2336614"/>
            <a:ext cx="1743233" cy="574786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JDD 4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Denier</a:t>
            </a:r>
          </a:p>
        </p:txBody>
      </p:sp>
      <p:sp>
        <p:nvSpPr>
          <p:cNvPr id="13" name="Sous-titre 6">
            <a:extLst>
              <a:ext uri="{FF2B5EF4-FFF2-40B4-BE49-F238E27FC236}">
                <a16:creationId xmlns:a16="http://schemas.microsoft.com/office/drawing/2014/main" id="{20CA2A27-82F9-07FA-962A-723335D925E5}"/>
              </a:ext>
            </a:extLst>
          </p:cNvPr>
          <p:cNvSpPr txBox="1">
            <a:spLocks/>
          </p:cNvSpPr>
          <p:nvPr/>
        </p:nvSpPr>
        <p:spPr>
          <a:xfrm>
            <a:off x="11214327" y="2463545"/>
            <a:ext cx="2543933" cy="497352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Opé « clé en main »</a:t>
            </a:r>
          </a:p>
        </p:txBody>
      </p:sp>
      <p:sp>
        <p:nvSpPr>
          <p:cNvPr id="16" name="Sous-titre 6">
            <a:extLst>
              <a:ext uri="{FF2B5EF4-FFF2-40B4-BE49-F238E27FC236}">
                <a16:creationId xmlns:a16="http://schemas.microsoft.com/office/drawing/2014/main" id="{9DD1F673-B6AE-31EA-98F6-5F9C0C9EC0C7}"/>
              </a:ext>
            </a:extLst>
          </p:cNvPr>
          <p:cNvSpPr txBox="1">
            <a:spLocks/>
          </p:cNvSpPr>
          <p:nvPr/>
        </p:nvSpPr>
        <p:spPr>
          <a:xfrm>
            <a:off x="13821907" y="2378232"/>
            <a:ext cx="1990473" cy="695736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Relance ultime « non revenus »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6ECE7556-9357-8DD5-178E-308B2D31CA34}"/>
              </a:ext>
            </a:extLst>
          </p:cNvPr>
          <p:cNvSpPr txBox="1">
            <a:spLocks/>
          </p:cNvSpPr>
          <p:nvPr/>
        </p:nvSpPr>
        <p:spPr>
          <a:xfrm>
            <a:off x="11438408" y="6010317"/>
            <a:ext cx="5207654" cy="956696"/>
          </a:xfrm>
          <a:prstGeom prst="rightArrow">
            <a:avLst>
              <a:gd name="adj1" fmla="val 53736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37160" tIns="68580" rIns="137160" bIns="6858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solidFill>
                  <a:schemeClr val="bg1"/>
                </a:solidFill>
              </a:rPr>
              <a:t>Campagne de fin d’année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3CB73EA-BE57-DAB2-618A-C9CF0E18E090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784786" y="3351268"/>
            <a:ext cx="378014" cy="956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69BC3E8E-A3EA-C80C-BEEB-8E794D61A7EE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12366673" y="2960897"/>
            <a:ext cx="119621" cy="1347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6CC4C5-37B5-093E-4CB8-AA799785455E}"/>
              </a:ext>
            </a:extLst>
          </p:cNvPr>
          <p:cNvCxnSpPr>
            <a:cxnSpLocks/>
          </p:cNvCxnSpPr>
          <p:nvPr/>
        </p:nvCxnSpPr>
        <p:spPr>
          <a:xfrm flipV="1">
            <a:off x="14494868" y="3351268"/>
            <a:ext cx="161138" cy="98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ous-titre 6">
            <a:extLst>
              <a:ext uri="{FF2B5EF4-FFF2-40B4-BE49-F238E27FC236}">
                <a16:creationId xmlns:a16="http://schemas.microsoft.com/office/drawing/2014/main" id="{37E60421-FBD6-256B-3653-B383DA5A2C0A}"/>
              </a:ext>
            </a:extLst>
          </p:cNvPr>
          <p:cNvSpPr txBox="1">
            <a:spLocks/>
          </p:cNvSpPr>
          <p:nvPr/>
        </p:nvSpPr>
        <p:spPr>
          <a:xfrm>
            <a:off x="3532223" y="6732066"/>
            <a:ext cx="2109545" cy="670018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Merci chantiers</a:t>
            </a:r>
          </a:p>
        </p:txBody>
      </p:sp>
      <p:sp>
        <p:nvSpPr>
          <p:cNvPr id="40" name="Sous-titre 6">
            <a:extLst>
              <a:ext uri="{FF2B5EF4-FFF2-40B4-BE49-F238E27FC236}">
                <a16:creationId xmlns:a16="http://schemas.microsoft.com/office/drawing/2014/main" id="{124A9E33-FA4D-F656-117A-E16305FA65DC}"/>
              </a:ext>
            </a:extLst>
          </p:cNvPr>
          <p:cNvSpPr txBox="1">
            <a:spLocks/>
          </p:cNvSpPr>
          <p:nvPr/>
        </p:nvSpPr>
        <p:spPr>
          <a:xfrm>
            <a:off x="5580219" y="6732066"/>
            <a:ext cx="1498799" cy="489829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JDD 1</a:t>
            </a:r>
            <a:r>
              <a:rPr lang="fr-FR" sz="2000" dirty="0">
                <a:solidFill>
                  <a:schemeClr val="tx1"/>
                </a:solidFill>
              </a:rPr>
              <a:t> Prêtres ainés</a:t>
            </a:r>
          </a:p>
        </p:txBody>
      </p:sp>
      <p:sp>
        <p:nvSpPr>
          <p:cNvPr id="41" name="Sous-titre 6">
            <a:extLst>
              <a:ext uri="{FF2B5EF4-FFF2-40B4-BE49-F238E27FC236}">
                <a16:creationId xmlns:a16="http://schemas.microsoft.com/office/drawing/2014/main" id="{67F55571-7A5F-0BB1-1163-395A0C47EE0D}"/>
              </a:ext>
            </a:extLst>
          </p:cNvPr>
          <p:cNvSpPr txBox="1">
            <a:spLocks/>
          </p:cNvSpPr>
          <p:nvPr/>
        </p:nvSpPr>
        <p:spPr>
          <a:xfrm>
            <a:off x="6823987" y="6719409"/>
            <a:ext cx="1822967" cy="641530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JDD 2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Chantiers</a:t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2" name="Sous-titre 6">
            <a:extLst>
              <a:ext uri="{FF2B5EF4-FFF2-40B4-BE49-F238E27FC236}">
                <a16:creationId xmlns:a16="http://schemas.microsoft.com/office/drawing/2014/main" id="{48A7F60C-4EB4-F955-4252-25F189ED3449}"/>
              </a:ext>
            </a:extLst>
          </p:cNvPr>
          <p:cNvSpPr txBox="1">
            <a:spLocks/>
          </p:cNvSpPr>
          <p:nvPr/>
        </p:nvSpPr>
        <p:spPr>
          <a:xfrm>
            <a:off x="8274080" y="6732066"/>
            <a:ext cx="1571384" cy="692763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>
                <a:solidFill>
                  <a:schemeClr val="tx1"/>
                </a:solidFill>
              </a:rPr>
              <a:t>JDD 3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rgbClr val="FF0000"/>
                </a:solidFill>
              </a:rPr>
              <a:t>Vocations</a:t>
            </a:r>
            <a:br>
              <a:rPr lang="fr-FR" sz="2000" dirty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193FF69C-16C7-4303-C9DD-63DAC879AAC7}"/>
              </a:ext>
            </a:extLst>
          </p:cNvPr>
          <p:cNvCxnSpPr>
            <a:cxnSpLocks/>
            <a:endCxn id="38" idx="2"/>
          </p:cNvCxnSpPr>
          <p:nvPr/>
        </p:nvCxnSpPr>
        <p:spPr>
          <a:xfrm flipH="1" flipV="1">
            <a:off x="4586996" y="7402084"/>
            <a:ext cx="512672" cy="1056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4039F3B-9EC2-41C3-0AF1-BF87D1FFC2FB}"/>
              </a:ext>
            </a:extLst>
          </p:cNvPr>
          <p:cNvCxnSpPr>
            <a:cxnSpLocks/>
          </p:cNvCxnSpPr>
          <p:nvPr/>
        </p:nvCxnSpPr>
        <p:spPr>
          <a:xfrm flipV="1">
            <a:off x="13411200" y="4692426"/>
            <a:ext cx="218216" cy="838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21A1BAB-600B-6B9C-8F8C-BFE0F44871A3}"/>
              </a:ext>
            </a:extLst>
          </p:cNvPr>
          <p:cNvCxnSpPr>
            <a:cxnSpLocks/>
            <a:endCxn id="42" idx="2"/>
          </p:cNvCxnSpPr>
          <p:nvPr/>
        </p:nvCxnSpPr>
        <p:spPr>
          <a:xfrm flipH="1" flipV="1">
            <a:off x="9059772" y="7424829"/>
            <a:ext cx="378111" cy="945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F22B03A-315F-6677-5BD0-95D54D4D1684}"/>
              </a:ext>
            </a:extLst>
          </p:cNvPr>
          <p:cNvCxnSpPr>
            <a:cxnSpLocks/>
          </p:cNvCxnSpPr>
          <p:nvPr/>
        </p:nvCxnSpPr>
        <p:spPr>
          <a:xfrm flipV="1">
            <a:off x="6180377" y="7708296"/>
            <a:ext cx="133751" cy="68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137A165A-BD37-921C-C4D9-2B5EFDD6B0F9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7489126" y="7360939"/>
            <a:ext cx="246345" cy="936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re 1">
            <a:extLst>
              <a:ext uri="{FF2B5EF4-FFF2-40B4-BE49-F238E27FC236}">
                <a16:creationId xmlns:a16="http://schemas.microsoft.com/office/drawing/2014/main" id="{D45063B1-8FAC-10F9-860F-0A0CD2FA5D70}"/>
              </a:ext>
            </a:extLst>
          </p:cNvPr>
          <p:cNvSpPr txBox="1">
            <a:spLocks/>
          </p:cNvSpPr>
          <p:nvPr/>
        </p:nvSpPr>
        <p:spPr>
          <a:xfrm>
            <a:off x="2952612" y="348116"/>
            <a:ext cx="13630562" cy="922003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5400" dirty="0">
                <a:solidFill>
                  <a:schemeClr val="tx1"/>
                </a:solidFill>
                <a:latin typeface="Raleway 1 Bold" panose="020B0604020202020204" charset="0"/>
              </a:rPr>
              <a:t>Calendrier des principales communications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36C5FA82-7D16-210F-9C24-C02916B307AB}"/>
              </a:ext>
            </a:extLst>
          </p:cNvPr>
          <p:cNvCxnSpPr>
            <a:cxnSpLocks/>
          </p:cNvCxnSpPr>
          <p:nvPr/>
        </p:nvCxnSpPr>
        <p:spPr>
          <a:xfrm flipV="1">
            <a:off x="9387163" y="4865548"/>
            <a:ext cx="32657" cy="658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ous-titre 6">
            <a:extLst>
              <a:ext uri="{FF2B5EF4-FFF2-40B4-BE49-F238E27FC236}">
                <a16:creationId xmlns:a16="http://schemas.microsoft.com/office/drawing/2014/main" id="{7B8D3752-E060-78AA-1B44-3ABED4BAC8D6}"/>
              </a:ext>
            </a:extLst>
          </p:cNvPr>
          <p:cNvSpPr txBox="1">
            <a:spLocks/>
          </p:cNvSpPr>
          <p:nvPr/>
        </p:nvSpPr>
        <p:spPr>
          <a:xfrm>
            <a:off x="12527811" y="5446787"/>
            <a:ext cx="2128195" cy="658952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Soirée Sarthois de Paris</a:t>
            </a:r>
          </a:p>
        </p:txBody>
      </p:sp>
      <p:sp>
        <p:nvSpPr>
          <p:cNvPr id="76" name="Sous-titre 6">
            <a:extLst>
              <a:ext uri="{FF2B5EF4-FFF2-40B4-BE49-F238E27FC236}">
                <a16:creationId xmlns:a16="http://schemas.microsoft.com/office/drawing/2014/main" id="{EBF6DC60-1477-9589-1C09-AC963FEB1A5D}"/>
              </a:ext>
            </a:extLst>
          </p:cNvPr>
          <p:cNvSpPr txBox="1">
            <a:spLocks/>
          </p:cNvSpPr>
          <p:nvPr/>
        </p:nvSpPr>
        <p:spPr>
          <a:xfrm>
            <a:off x="8372237" y="5418046"/>
            <a:ext cx="2109545" cy="358217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>
                <a:solidFill>
                  <a:schemeClr val="tx1"/>
                </a:solidFill>
              </a:rPr>
              <a:t>Soirée donateurs à l’évêché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0B1CC4F-7AC0-4630-E04F-B67AAEB46AAC}"/>
              </a:ext>
            </a:extLst>
          </p:cNvPr>
          <p:cNvCxnSpPr>
            <a:cxnSpLocks/>
          </p:cNvCxnSpPr>
          <p:nvPr/>
        </p:nvCxnSpPr>
        <p:spPr>
          <a:xfrm flipH="1" flipV="1">
            <a:off x="9347146" y="3391495"/>
            <a:ext cx="789155" cy="98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>
            <a:extLst>
              <a:ext uri="{FF2B5EF4-FFF2-40B4-BE49-F238E27FC236}">
                <a16:creationId xmlns:a16="http://schemas.microsoft.com/office/drawing/2014/main" id="{3DE274AE-32DE-270A-70FD-12891780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4" y="160862"/>
            <a:ext cx="2359356" cy="3273836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6CAB00C3-BE68-7C78-CC93-0828504E2059}"/>
              </a:ext>
            </a:extLst>
          </p:cNvPr>
          <p:cNvSpPr/>
          <p:nvPr/>
        </p:nvSpPr>
        <p:spPr>
          <a:xfrm rot="16200000">
            <a:off x="12467415" y="4466415"/>
            <a:ext cx="10400686" cy="1240484"/>
          </a:xfrm>
          <a:custGeom>
            <a:avLst/>
            <a:gdLst/>
            <a:ahLst/>
            <a:cxnLst/>
            <a:rect l="l" t="t" r="r" b="b"/>
            <a:pathLst>
              <a:path w="3727371" h="444561">
                <a:moveTo>
                  <a:pt x="0" y="0"/>
                </a:moveTo>
                <a:lnTo>
                  <a:pt x="3727371" y="0"/>
                </a:lnTo>
                <a:lnTo>
                  <a:pt x="3727371" y="444561"/>
                </a:lnTo>
                <a:lnTo>
                  <a:pt x="0" y="444561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402130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FAF58-7DF7-B9C8-BB5E-365EBC5E4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A300A9-100B-9C82-3036-FC2617B133DD}"/>
              </a:ext>
            </a:extLst>
          </p:cNvPr>
          <p:cNvGrpSpPr/>
          <p:nvPr/>
        </p:nvGrpSpPr>
        <p:grpSpPr>
          <a:xfrm>
            <a:off x="0" y="0"/>
            <a:ext cx="18288000" cy="1240484"/>
            <a:chOff x="0" y="0"/>
            <a:chExt cx="6554006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E0E118-7B55-572F-9042-78D85E01F22E}"/>
                </a:ext>
              </a:extLst>
            </p:cNvPr>
            <p:cNvSpPr/>
            <p:nvPr/>
          </p:nvSpPr>
          <p:spPr>
            <a:xfrm>
              <a:off x="0" y="0"/>
              <a:ext cx="6554006" cy="444561"/>
            </a:xfrm>
            <a:custGeom>
              <a:avLst/>
              <a:gdLst/>
              <a:ahLst/>
              <a:cxnLst/>
              <a:rect l="l" t="t" r="r" b="b"/>
              <a:pathLst>
                <a:path w="6554006" h="444561">
                  <a:moveTo>
                    <a:pt x="0" y="0"/>
                  </a:moveTo>
                  <a:lnTo>
                    <a:pt x="6554006" y="0"/>
                  </a:lnTo>
                  <a:lnTo>
                    <a:pt x="6554006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  <a:ln>
              <a:solidFill>
                <a:srgbClr val="7030A0"/>
              </a:solidFill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46DC17-BAB2-0898-E15D-B4DAB699450D}"/>
                </a:ext>
              </a:extLst>
            </p:cNvPr>
            <p:cNvSpPr txBox="1"/>
            <p:nvPr/>
          </p:nvSpPr>
          <p:spPr>
            <a:xfrm>
              <a:off x="0" y="-28575"/>
              <a:ext cx="6554006" cy="473136"/>
            </a:xfrm>
            <a:prstGeom prst="rect">
              <a:avLst/>
            </a:prstGeom>
            <a:solidFill>
              <a:srgbClr val="7030A0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>
                <a:solidFill>
                  <a:srgbClr val="7030A0"/>
                </a:solidFill>
              </a:endParaRP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577283E9-E5D7-E37E-9860-8EEA5F18824E}"/>
              </a:ext>
            </a:extLst>
          </p:cNvPr>
          <p:cNvSpPr/>
          <p:nvPr/>
        </p:nvSpPr>
        <p:spPr>
          <a:xfrm>
            <a:off x="-231494" y="6403211"/>
            <a:ext cx="9908894" cy="38100"/>
          </a:xfrm>
          <a:prstGeom prst="line">
            <a:avLst/>
          </a:prstGeom>
          <a:ln w="180975" cap="flat">
            <a:solidFill>
              <a:srgbClr val="EE80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2C71A0C-4FCD-78C1-9ED8-5AE7C0FE0109}"/>
              </a:ext>
            </a:extLst>
          </p:cNvPr>
          <p:cNvSpPr txBox="1"/>
          <p:nvPr/>
        </p:nvSpPr>
        <p:spPr>
          <a:xfrm>
            <a:off x="609600" y="4229100"/>
            <a:ext cx="16154400" cy="1649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L’appel</a:t>
            </a:r>
            <a:r>
              <a:rPr lang="en-US" sz="54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au don</a:t>
            </a:r>
          </a:p>
          <a:p>
            <a:pPr algn="l">
              <a:lnSpc>
                <a:spcPts val="6599"/>
              </a:lnSpc>
            </a:pPr>
            <a:r>
              <a:rPr lang="en-US" sz="5499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dans les </a:t>
            </a:r>
            <a:r>
              <a:rPr lang="en-US" sz="5499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paroisses</a:t>
            </a:r>
            <a:endParaRPr lang="en-US" sz="5499" b="1" dirty="0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3F86C9-494D-2264-CB06-FCB37255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0" y="1465609"/>
            <a:ext cx="6019800" cy="83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5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965411" cy="10287000"/>
            <a:chOff x="0" y="0"/>
            <a:chExt cx="147706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7063" cy="3831772"/>
            </a:xfrm>
            <a:custGeom>
              <a:avLst/>
              <a:gdLst/>
              <a:ahLst/>
              <a:cxnLst/>
              <a:rect l="l" t="t" r="r" b="b"/>
              <a:pathLst>
                <a:path w="1477063" h="3831772">
                  <a:moveTo>
                    <a:pt x="0" y="0"/>
                  </a:moveTo>
                  <a:lnTo>
                    <a:pt x="1477063" y="0"/>
                  </a:lnTo>
                  <a:lnTo>
                    <a:pt x="147706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477063" cy="3860346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8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4805176" y="3819139"/>
            <a:ext cx="5539991" cy="0"/>
          </a:xfrm>
          <a:prstGeom prst="line">
            <a:avLst/>
          </a:prstGeom>
          <a:ln w="171450" cap="flat">
            <a:solidFill>
              <a:srgbClr val="EE802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285225" y="676808"/>
            <a:ext cx="3680186" cy="2519394"/>
          </a:xfrm>
          <a:custGeom>
            <a:avLst/>
            <a:gdLst/>
            <a:ahLst/>
            <a:cxnLst/>
            <a:rect l="l" t="t" r="r" b="b"/>
            <a:pathLst>
              <a:path w="3680186" h="2519394">
                <a:moveTo>
                  <a:pt x="0" y="0"/>
                </a:moveTo>
                <a:lnTo>
                  <a:pt x="3680186" y="0"/>
                </a:lnTo>
                <a:lnTo>
                  <a:pt x="3680186" y="2519394"/>
                </a:lnTo>
                <a:lnTo>
                  <a:pt x="0" y="2519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63168" y="479977"/>
            <a:ext cx="4096132" cy="9179008"/>
          </a:xfrm>
          <a:custGeom>
            <a:avLst/>
            <a:gdLst/>
            <a:ahLst/>
            <a:cxnLst/>
            <a:rect l="l" t="t" r="r" b="b"/>
            <a:pathLst>
              <a:path w="4096132" h="9179008">
                <a:moveTo>
                  <a:pt x="0" y="0"/>
                </a:moveTo>
                <a:lnTo>
                  <a:pt x="4096132" y="0"/>
                </a:lnTo>
                <a:lnTo>
                  <a:pt x="4096132" y="9179008"/>
                </a:lnTo>
                <a:lnTo>
                  <a:pt x="0" y="9179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05176" y="2748527"/>
            <a:ext cx="6044614" cy="94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PRIERE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15985" y="164623"/>
            <a:ext cx="1443279" cy="1414413"/>
          </a:xfrm>
          <a:custGeom>
            <a:avLst/>
            <a:gdLst/>
            <a:ahLst/>
            <a:cxnLst/>
            <a:rect l="l" t="t" r="r" b="b"/>
            <a:pathLst>
              <a:path w="1443279" h="1414413">
                <a:moveTo>
                  <a:pt x="0" y="0"/>
                </a:moveTo>
                <a:lnTo>
                  <a:pt x="1443279" y="0"/>
                </a:lnTo>
                <a:lnTo>
                  <a:pt x="1443279" y="1414413"/>
                </a:lnTo>
                <a:lnTo>
                  <a:pt x="0" y="14144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91608" y="6285261"/>
            <a:ext cx="1872380" cy="1664078"/>
          </a:xfrm>
          <a:custGeom>
            <a:avLst/>
            <a:gdLst/>
            <a:ahLst/>
            <a:cxnLst/>
            <a:rect l="l" t="t" r="r" b="b"/>
            <a:pathLst>
              <a:path w="1872380" h="1664078">
                <a:moveTo>
                  <a:pt x="0" y="0"/>
                </a:moveTo>
                <a:lnTo>
                  <a:pt x="1872381" y="0"/>
                </a:lnTo>
                <a:lnTo>
                  <a:pt x="1872381" y="1664078"/>
                </a:lnTo>
                <a:lnTo>
                  <a:pt x="0" y="1664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6178013"/>
            <a:ext cx="1910663" cy="1771325"/>
          </a:xfrm>
          <a:custGeom>
            <a:avLst/>
            <a:gdLst/>
            <a:ahLst/>
            <a:cxnLst/>
            <a:rect l="l" t="t" r="r" b="b"/>
            <a:pathLst>
              <a:path w="1910663" h="1771325">
                <a:moveTo>
                  <a:pt x="0" y="0"/>
                </a:moveTo>
                <a:lnTo>
                  <a:pt x="1910663" y="0"/>
                </a:lnTo>
                <a:lnTo>
                  <a:pt x="1910663" y="1771326"/>
                </a:lnTo>
                <a:lnTo>
                  <a:pt x="0" y="17713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21366" r="-42043" b="-13779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08946" y="6161932"/>
            <a:ext cx="1598387" cy="1743478"/>
          </a:xfrm>
          <a:custGeom>
            <a:avLst/>
            <a:gdLst/>
            <a:ahLst/>
            <a:cxnLst/>
            <a:rect l="l" t="t" r="r" b="b"/>
            <a:pathLst>
              <a:path w="1598387" h="1743478">
                <a:moveTo>
                  <a:pt x="0" y="0"/>
                </a:moveTo>
                <a:lnTo>
                  <a:pt x="1598387" y="0"/>
                </a:lnTo>
                <a:lnTo>
                  <a:pt x="1598387" y="1743479"/>
                </a:lnTo>
                <a:lnTo>
                  <a:pt x="0" y="17434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18208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27637" y="6161932"/>
            <a:ext cx="1280480" cy="1919808"/>
          </a:xfrm>
          <a:custGeom>
            <a:avLst/>
            <a:gdLst/>
            <a:ahLst/>
            <a:cxnLst/>
            <a:rect l="l" t="t" r="r" b="b"/>
            <a:pathLst>
              <a:path w="1280480" h="1919808">
                <a:moveTo>
                  <a:pt x="0" y="0"/>
                </a:moveTo>
                <a:lnTo>
                  <a:pt x="1280480" y="0"/>
                </a:lnTo>
                <a:lnTo>
                  <a:pt x="1280480" y="1919809"/>
                </a:lnTo>
                <a:lnTo>
                  <a:pt x="0" y="1919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14253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34735" y="1114591"/>
            <a:ext cx="1426806" cy="1642835"/>
          </a:xfrm>
          <a:custGeom>
            <a:avLst/>
            <a:gdLst/>
            <a:ahLst/>
            <a:cxnLst/>
            <a:rect l="l" t="t" r="r" b="b"/>
            <a:pathLst>
              <a:path w="1426806" h="1642835">
                <a:moveTo>
                  <a:pt x="0" y="0"/>
                </a:moveTo>
                <a:lnTo>
                  <a:pt x="1426805" y="0"/>
                </a:lnTo>
                <a:lnTo>
                  <a:pt x="1426805" y="1642835"/>
                </a:lnTo>
                <a:lnTo>
                  <a:pt x="0" y="1642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r="-1951" b="-3239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56876" y="5421505"/>
            <a:ext cx="1317039" cy="57553"/>
          </a:xfrm>
          <a:custGeom>
            <a:avLst/>
            <a:gdLst/>
            <a:ahLst/>
            <a:cxnLst/>
            <a:rect l="l" t="t" r="r" b="b"/>
            <a:pathLst>
              <a:path w="1317039" h="57553">
                <a:moveTo>
                  <a:pt x="0" y="0"/>
                </a:moveTo>
                <a:lnTo>
                  <a:pt x="1317039" y="0"/>
                </a:lnTo>
                <a:lnTo>
                  <a:pt x="1317039" y="57552"/>
                </a:lnTo>
                <a:lnTo>
                  <a:pt x="0" y="575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9518" t="-3513" r="-2392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00533" y="5423613"/>
            <a:ext cx="1442404" cy="55444"/>
          </a:xfrm>
          <a:custGeom>
            <a:avLst/>
            <a:gdLst/>
            <a:ahLst/>
            <a:cxnLst/>
            <a:rect l="l" t="t" r="r" b="b"/>
            <a:pathLst>
              <a:path w="1442404" h="55444">
                <a:moveTo>
                  <a:pt x="0" y="0"/>
                </a:moveTo>
                <a:lnTo>
                  <a:pt x="1442403" y="0"/>
                </a:lnTo>
                <a:lnTo>
                  <a:pt x="1442403" y="55444"/>
                </a:lnTo>
                <a:lnTo>
                  <a:pt x="0" y="554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7449" r="-21842"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8911681" y="2133302"/>
            <a:ext cx="1541093" cy="59575"/>
          </a:xfrm>
          <a:custGeom>
            <a:avLst/>
            <a:gdLst/>
            <a:ahLst/>
            <a:cxnLst/>
            <a:rect l="l" t="t" r="r" b="b"/>
            <a:pathLst>
              <a:path w="1541093" h="59575">
                <a:moveTo>
                  <a:pt x="0" y="0"/>
                </a:moveTo>
                <a:lnTo>
                  <a:pt x="1541093" y="0"/>
                </a:lnTo>
                <a:lnTo>
                  <a:pt x="1541093" y="59574"/>
                </a:lnTo>
                <a:lnTo>
                  <a:pt x="0" y="595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039"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8911681" y="3693445"/>
            <a:ext cx="1541093" cy="59575"/>
          </a:xfrm>
          <a:custGeom>
            <a:avLst/>
            <a:gdLst/>
            <a:ahLst/>
            <a:cxnLst/>
            <a:rect l="l" t="t" r="r" b="b"/>
            <a:pathLst>
              <a:path w="1541093" h="59575">
                <a:moveTo>
                  <a:pt x="0" y="0"/>
                </a:moveTo>
                <a:lnTo>
                  <a:pt x="1541093" y="0"/>
                </a:lnTo>
                <a:lnTo>
                  <a:pt x="1541093" y="59575"/>
                </a:lnTo>
                <a:lnTo>
                  <a:pt x="0" y="595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039"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0788771" y="5632125"/>
            <a:ext cx="480566" cy="63541"/>
          </a:xfrm>
          <a:custGeom>
            <a:avLst/>
            <a:gdLst/>
            <a:ahLst/>
            <a:cxnLst/>
            <a:rect l="l" t="t" r="r" b="b"/>
            <a:pathLst>
              <a:path w="480566" h="63541">
                <a:moveTo>
                  <a:pt x="0" y="0"/>
                </a:moveTo>
                <a:lnTo>
                  <a:pt x="480566" y="0"/>
                </a:lnTo>
                <a:lnTo>
                  <a:pt x="480566" y="63541"/>
                </a:lnTo>
                <a:lnTo>
                  <a:pt x="0" y="635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256721" r="-47035" b="-3513"/>
            </a:stretch>
          </a:blipFill>
        </p:spPr>
      </p:sp>
      <p:sp>
        <p:nvSpPr>
          <p:cNvPr id="13" name="AutoShape 13"/>
          <p:cNvSpPr/>
          <p:nvPr/>
        </p:nvSpPr>
        <p:spPr>
          <a:xfrm flipH="1">
            <a:off x="4243177" y="5854963"/>
            <a:ext cx="0" cy="2934168"/>
          </a:xfrm>
          <a:prstGeom prst="line">
            <a:avLst/>
          </a:prstGeom>
          <a:ln w="66675" cap="flat">
            <a:solidFill>
              <a:srgbClr val="EE80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2668278" y="4548572"/>
            <a:ext cx="3149799" cy="1306391"/>
            <a:chOff x="0" y="0"/>
            <a:chExt cx="934099" cy="3874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4099" cy="387421"/>
            </a:xfrm>
            <a:custGeom>
              <a:avLst/>
              <a:gdLst/>
              <a:ahLst/>
              <a:cxnLst/>
              <a:rect l="l" t="t" r="r" b="b"/>
              <a:pathLst>
                <a:path w="934099" h="387421">
                  <a:moveTo>
                    <a:pt x="0" y="0"/>
                  </a:moveTo>
                  <a:lnTo>
                    <a:pt x="934099" y="0"/>
                  </a:lnTo>
                  <a:lnTo>
                    <a:pt x="934099" y="387421"/>
                  </a:lnTo>
                  <a:lnTo>
                    <a:pt x="0" y="3874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E8025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34099" cy="415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52551" y="1964583"/>
            <a:ext cx="8289861" cy="2155364"/>
          </a:xfrm>
          <a:custGeom>
            <a:avLst/>
            <a:gdLst/>
            <a:ahLst/>
            <a:cxnLst/>
            <a:rect l="l" t="t" r="r" b="b"/>
            <a:pathLst>
              <a:path w="8289861" h="2155364">
                <a:moveTo>
                  <a:pt x="0" y="0"/>
                </a:moveTo>
                <a:lnTo>
                  <a:pt x="8289861" y="0"/>
                </a:lnTo>
                <a:lnTo>
                  <a:pt x="8289861" y="2155364"/>
                </a:lnTo>
                <a:lnTo>
                  <a:pt x="0" y="215536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431949">
            <a:off x="13756744" y="-371510"/>
            <a:ext cx="4768265" cy="3343177"/>
          </a:xfrm>
          <a:custGeom>
            <a:avLst/>
            <a:gdLst/>
            <a:ahLst/>
            <a:cxnLst/>
            <a:rect l="l" t="t" r="r" b="b"/>
            <a:pathLst>
              <a:path w="4768265" h="3343177">
                <a:moveTo>
                  <a:pt x="0" y="0"/>
                </a:moveTo>
                <a:lnTo>
                  <a:pt x="4768265" y="0"/>
                </a:lnTo>
                <a:lnTo>
                  <a:pt x="4768265" y="3343178"/>
                </a:lnTo>
                <a:lnTo>
                  <a:pt x="0" y="334317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8911681" y="5253588"/>
            <a:ext cx="1541093" cy="59575"/>
          </a:xfrm>
          <a:custGeom>
            <a:avLst/>
            <a:gdLst/>
            <a:ahLst/>
            <a:cxnLst/>
            <a:rect l="l" t="t" r="r" b="b"/>
            <a:pathLst>
              <a:path w="1541093" h="59575">
                <a:moveTo>
                  <a:pt x="0" y="0"/>
                </a:moveTo>
                <a:lnTo>
                  <a:pt x="1541093" y="0"/>
                </a:lnTo>
                <a:lnTo>
                  <a:pt x="1541093" y="59575"/>
                </a:lnTo>
                <a:lnTo>
                  <a:pt x="0" y="5957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14039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712015" y="5414922"/>
            <a:ext cx="1317039" cy="57553"/>
          </a:xfrm>
          <a:custGeom>
            <a:avLst/>
            <a:gdLst/>
            <a:ahLst/>
            <a:cxnLst/>
            <a:rect l="l" t="t" r="r" b="b"/>
            <a:pathLst>
              <a:path w="1317039" h="57553">
                <a:moveTo>
                  <a:pt x="0" y="0"/>
                </a:moveTo>
                <a:lnTo>
                  <a:pt x="1317039" y="0"/>
                </a:lnTo>
                <a:lnTo>
                  <a:pt x="1317039" y="57553"/>
                </a:lnTo>
                <a:lnTo>
                  <a:pt x="0" y="575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9518" t="-3513" r="-239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619136" y="5423613"/>
            <a:ext cx="1442404" cy="55444"/>
          </a:xfrm>
          <a:custGeom>
            <a:avLst/>
            <a:gdLst/>
            <a:ahLst/>
            <a:cxnLst/>
            <a:rect l="l" t="t" r="r" b="b"/>
            <a:pathLst>
              <a:path w="1442404" h="55444">
                <a:moveTo>
                  <a:pt x="0" y="0"/>
                </a:moveTo>
                <a:lnTo>
                  <a:pt x="1442404" y="0"/>
                </a:lnTo>
                <a:lnTo>
                  <a:pt x="1442404" y="55444"/>
                </a:lnTo>
                <a:lnTo>
                  <a:pt x="0" y="5544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7449" r="-21842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137740" y="5414922"/>
            <a:ext cx="1442404" cy="55444"/>
          </a:xfrm>
          <a:custGeom>
            <a:avLst/>
            <a:gdLst/>
            <a:ahLst/>
            <a:cxnLst/>
            <a:rect l="l" t="t" r="r" b="b"/>
            <a:pathLst>
              <a:path w="1442404" h="55444">
                <a:moveTo>
                  <a:pt x="0" y="0"/>
                </a:moveTo>
                <a:lnTo>
                  <a:pt x="1442404" y="0"/>
                </a:lnTo>
                <a:lnTo>
                  <a:pt x="1442404" y="55445"/>
                </a:lnTo>
                <a:lnTo>
                  <a:pt x="0" y="554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7449" r="-21842"/>
            </a:stretch>
          </a:blipFill>
        </p:spPr>
      </p:sp>
      <p:sp>
        <p:nvSpPr>
          <p:cNvPr id="23" name="Freeform 23"/>
          <p:cNvSpPr/>
          <p:nvPr/>
        </p:nvSpPr>
        <p:spPr>
          <a:xfrm rot="-5400000">
            <a:off x="15870862" y="5652211"/>
            <a:ext cx="480566" cy="63541"/>
          </a:xfrm>
          <a:custGeom>
            <a:avLst/>
            <a:gdLst/>
            <a:ahLst/>
            <a:cxnLst/>
            <a:rect l="l" t="t" r="r" b="b"/>
            <a:pathLst>
              <a:path w="480566" h="63541">
                <a:moveTo>
                  <a:pt x="0" y="0"/>
                </a:moveTo>
                <a:lnTo>
                  <a:pt x="480566" y="0"/>
                </a:lnTo>
                <a:lnTo>
                  <a:pt x="480566" y="63541"/>
                </a:lnTo>
                <a:lnTo>
                  <a:pt x="0" y="635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256721" r="-47035" b="-3513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656344" y="5414922"/>
            <a:ext cx="1442404" cy="55444"/>
          </a:xfrm>
          <a:custGeom>
            <a:avLst/>
            <a:gdLst/>
            <a:ahLst/>
            <a:cxnLst/>
            <a:rect l="l" t="t" r="r" b="b"/>
            <a:pathLst>
              <a:path w="1442404" h="55444">
                <a:moveTo>
                  <a:pt x="0" y="0"/>
                </a:moveTo>
                <a:lnTo>
                  <a:pt x="1442403" y="0"/>
                </a:lnTo>
                <a:lnTo>
                  <a:pt x="1442403" y="55445"/>
                </a:lnTo>
                <a:lnTo>
                  <a:pt x="0" y="554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7449" r="-21842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1084935" y="1028700"/>
            <a:ext cx="1690856" cy="868677"/>
          </a:xfrm>
          <a:custGeom>
            <a:avLst/>
            <a:gdLst/>
            <a:ahLst/>
            <a:cxnLst/>
            <a:rect l="l" t="t" r="r" b="b"/>
            <a:pathLst>
              <a:path w="1690856" h="868677">
                <a:moveTo>
                  <a:pt x="0" y="0"/>
                </a:moveTo>
                <a:lnTo>
                  <a:pt x="1690856" y="0"/>
                </a:lnTo>
                <a:lnTo>
                  <a:pt x="1690856" y="868677"/>
                </a:lnTo>
                <a:lnTo>
                  <a:pt x="0" y="86867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652440" y="1996408"/>
            <a:ext cx="1317039" cy="57553"/>
          </a:xfrm>
          <a:custGeom>
            <a:avLst/>
            <a:gdLst/>
            <a:ahLst/>
            <a:cxnLst/>
            <a:rect l="l" t="t" r="r" b="b"/>
            <a:pathLst>
              <a:path w="1317039" h="57553">
                <a:moveTo>
                  <a:pt x="0" y="0"/>
                </a:moveTo>
                <a:lnTo>
                  <a:pt x="1317040" y="0"/>
                </a:lnTo>
                <a:lnTo>
                  <a:pt x="1317040" y="57552"/>
                </a:lnTo>
                <a:lnTo>
                  <a:pt x="0" y="575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9518" t="-3513" r="-23921"/>
            </a:stretch>
          </a:blipFill>
        </p:spPr>
      </p:sp>
      <p:sp>
        <p:nvSpPr>
          <p:cNvPr id="27" name="Freeform 27"/>
          <p:cNvSpPr/>
          <p:nvPr/>
        </p:nvSpPr>
        <p:spPr>
          <a:xfrm rot="2552317">
            <a:off x="7524216" y="5502157"/>
            <a:ext cx="683606" cy="1580592"/>
          </a:xfrm>
          <a:custGeom>
            <a:avLst/>
            <a:gdLst/>
            <a:ahLst/>
            <a:cxnLst/>
            <a:rect l="l" t="t" r="r" b="b"/>
            <a:pathLst>
              <a:path w="683606" h="1580592">
                <a:moveTo>
                  <a:pt x="0" y="0"/>
                </a:moveTo>
                <a:lnTo>
                  <a:pt x="683606" y="0"/>
                </a:lnTo>
                <a:lnTo>
                  <a:pt x="683606" y="1580592"/>
                </a:lnTo>
                <a:lnTo>
                  <a:pt x="0" y="158059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2766806">
            <a:off x="3056848" y="5756417"/>
            <a:ext cx="695896" cy="1297708"/>
          </a:xfrm>
          <a:custGeom>
            <a:avLst/>
            <a:gdLst/>
            <a:ahLst/>
            <a:cxnLst/>
            <a:rect l="l" t="t" r="r" b="b"/>
            <a:pathLst>
              <a:path w="695896" h="1297708">
                <a:moveTo>
                  <a:pt x="0" y="0"/>
                </a:moveTo>
                <a:lnTo>
                  <a:pt x="695896" y="0"/>
                </a:lnTo>
                <a:lnTo>
                  <a:pt x="695896" y="1297708"/>
                </a:lnTo>
                <a:lnTo>
                  <a:pt x="0" y="129770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61267" y="114300"/>
            <a:ext cx="7504752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856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ECONOMAT DE PAROISSE ORGANISATION CIBLE</a:t>
            </a:r>
          </a:p>
          <a:p>
            <a:pPr algn="ctr">
              <a:lnSpc>
                <a:spcPts val="4628"/>
              </a:lnSpc>
            </a:pPr>
            <a:r>
              <a:rPr lang="en-US" sz="3856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EN 2026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009150" y="2886011"/>
            <a:ext cx="5368395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Econome de paroisse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243177" y="8262716"/>
            <a:ext cx="5486676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Trésorier principal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729853" y="8211276"/>
            <a:ext cx="3449873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Correspondant Denier</a:t>
            </a:r>
          </a:p>
          <a:p>
            <a:pPr algn="l">
              <a:lnSpc>
                <a:spcPts val="3920"/>
              </a:lnSpc>
            </a:pPr>
            <a:endParaRPr lang="en-US" sz="2800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26475" y="8225564"/>
            <a:ext cx="3515112" cy="137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Comptable</a:t>
            </a:r>
          </a:p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(à l’Économat diocésain)</a:t>
            </a:r>
          </a:p>
          <a:p>
            <a:pPr algn="l">
              <a:lnSpc>
                <a:spcPts val="3919"/>
              </a:lnSpc>
            </a:pPr>
            <a:endParaRPr lang="en-US" sz="2200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4490334" y="8191161"/>
            <a:ext cx="330516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Resp. bâtiments</a:t>
            </a:r>
          </a:p>
          <a:p>
            <a:pPr algn="l">
              <a:lnSpc>
                <a:spcPts val="3919"/>
              </a:lnSpc>
            </a:pPr>
            <a:endParaRPr lang="en-US" sz="2799" b="1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193400" y="4693313"/>
            <a:ext cx="2194803" cy="87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9"/>
              </a:lnSpc>
            </a:pPr>
            <a:r>
              <a:rPr lang="en-US" sz="2471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Séparation des fonctions</a:t>
            </a:r>
          </a:p>
        </p:txBody>
      </p:sp>
    </p:spTree>
    <p:extLst>
      <p:ext uri="{BB962C8B-B14F-4D97-AF65-F5344CB8AC3E}">
        <p14:creationId xmlns:p14="http://schemas.microsoft.com/office/powerpoint/2010/main" val="422675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AB017-FE8A-3ECC-9EA2-E1EA8E4A2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6976ADB2-9A6A-1EAE-6417-BCE2B53A87AA}"/>
              </a:ext>
            </a:extLst>
          </p:cNvPr>
          <p:cNvSpPr/>
          <p:nvPr/>
        </p:nvSpPr>
        <p:spPr>
          <a:xfrm>
            <a:off x="2949774" y="2659332"/>
            <a:ext cx="1280480" cy="1919808"/>
          </a:xfrm>
          <a:custGeom>
            <a:avLst/>
            <a:gdLst/>
            <a:ahLst/>
            <a:cxnLst/>
            <a:rect l="l" t="t" r="r" b="b"/>
            <a:pathLst>
              <a:path w="1280480" h="1919808">
                <a:moveTo>
                  <a:pt x="0" y="0"/>
                </a:moveTo>
                <a:lnTo>
                  <a:pt x="1280480" y="0"/>
                </a:lnTo>
                <a:lnTo>
                  <a:pt x="1280480" y="1919809"/>
                </a:lnTo>
                <a:lnTo>
                  <a:pt x="0" y="1919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42539"/>
            </a:stretch>
          </a:blipFill>
        </p:spPr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4035AA3-A79F-8A80-4486-CA6FA96D47ED}"/>
              </a:ext>
            </a:extLst>
          </p:cNvPr>
          <p:cNvSpPr txBox="1"/>
          <p:nvPr/>
        </p:nvSpPr>
        <p:spPr>
          <a:xfrm>
            <a:off x="304800" y="700060"/>
            <a:ext cx="19298333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856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ORGANISATION CIBLE D’UN ECONOMAT DE PAROISSE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80B4B8CB-F542-3642-367C-44B07EF58293}"/>
              </a:ext>
            </a:extLst>
          </p:cNvPr>
          <p:cNvSpPr txBox="1"/>
          <p:nvPr/>
        </p:nvSpPr>
        <p:spPr>
          <a:xfrm>
            <a:off x="1322614" y="4796456"/>
            <a:ext cx="4468586" cy="146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Correspondant</a:t>
            </a:r>
            <a:r>
              <a:rPr lang="en-US" sz="2800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pour la </a:t>
            </a:r>
            <a:r>
              <a:rPr lang="en-US" sz="2800" b="1" dirty="0" err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collecte</a:t>
            </a:r>
            <a:r>
              <a:rPr lang="en-US" sz="2800" b="1" dirty="0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 des dons</a:t>
            </a:r>
          </a:p>
          <a:p>
            <a:pPr algn="l">
              <a:lnSpc>
                <a:spcPts val="3920"/>
              </a:lnSpc>
            </a:pPr>
            <a:endParaRPr lang="en-US" sz="2800" b="1" dirty="0">
              <a:solidFill>
                <a:srgbClr val="000000"/>
              </a:solidFill>
              <a:latin typeface="Raleway 1 Bold"/>
              <a:ea typeface="Raleway 1 Bold"/>
              <a:cs typeface="Raleway 1 Bold"/>
              <a:sym typeface="Raleway 1 Bold"/>
            </a:endParaRPr>
          </a:p>
        </p:txBody>
      </p:sp>
      <p:pic>
        <p:nvPicPr>
          <p:cNvPr id="37" name="Image 36" descr="Une image contenant texte, capture d’écran, Police, algèbre&#10;&#10;Le contenu généré par l’IA peut être incorrect.">
            <a:extLst>
              <a:ext uri="{FF2B5EF4-FFF2-40B4-BE49-F238E27FC236}">
                <a16:creationId xmlns:a16="http://schemas.microsoft.com/office/drawing/2014/main" id="{55D88EF7-32D2-1062-03F8-E9751F7D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229192"/>
            <a:ext cx="12120633" cy="3922214"/>
          </a:xfrm>
          <a:prstGeom prst="rect">
            <a:avLst/>
          </a:prstGeom>
        </p:spPr>
      </p:pic>
      <p:pic>
        <p:nvPicPr>
          <p:cNvPr id="39" name="Image 38" descr="Une image contenant texte, Police, capture d’écran, algèbre&#10;&#10;Le contenu généré par l’IA peut être incorrect.">
            <a:extLst>
              <a:ext uri="{FF2B5EF4-FFF2-40B4-BE49-F238E27FC236}">
                <a16:creationId xmlns:a16="http://schemas.microsoft.com/office/drawing/2014/main" id="{49821A12-A01C-947A-C13F-3370DDB9F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871" y="6235919"/>
            <a:ext cx="11898421" cy="315863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7AD94C6-1CB7-D978-3B65-E05FE5FB3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35" y="153253"/>
            <a:ext cx="2359356" cy="3273836"/>
          </a:xfrm>
          <a:prstGeom prst="rect">
            <a:avLst/>
          </a:prstGeom>
        </p:spPr>
      </p:pic>
      <p:pic>
        <p:nvPicPr>
          <p:cNvPr id="42" name="Image 41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9DDB26DA-5798-BA10-A4A9-F0BF31A80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8414" y="6148215"/>
            <a:ext cx="2743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3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F456-7270-1C1F-485D-D24DC85B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407FB2-E1A5-3454-FEC8-00DA6AD6CF2C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12D17DF-650B-00B3-C835-66106F13CD6E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4867CB2-FB59-2E95-A83F-D8EB6054B3AD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BD1D61C-3E54-0622-727D-6713E0716C40}"/>
              </a:ext>
            </a:extLst>
          </p:cNvPr>
          <p:cNvSpPr txBox="1"/>
          <p:nvPr/>
        </p:nvSpPr>
        <p:spPr>
          <a:xfrm>
            <a:off x="2874590" y="114300"/>
            <a:ext cx="13813209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L’appel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au don dans 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paroisses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95DDCE-DB2D-41CB-5085-B741DCCC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3" y="114300"/>
            <a:ext cx="2359356" cy="32738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8A6B3F-4F9F-C430-7792-92EFCC10713C}"/>
              </a:ext>
            </a:extLst>
          </p:cNvPr>
          <p:cNvSpPr txBox="1"/>
          <p:nvPr/>
        </p:nvSpPr>
        <p:spPr>
          <a:xfrm>
            <a:off x="91453" y="3750826"/>
            <a:ext cx="143973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3000" b="1" dirty="0">
                <a:solidFill>
                  <a:schemeClr val="tx2"/>
                </a:solidFill>
              </a:rPr>
              <a:t>Présentations sincères et pédagogues sur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Les ressources de l’Eglise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L’utilisation des dons (</a:t>
            </a:r>
            <a:r>
              <a:rPr lang="fr-FR" sz="2600" i="1" dirty="0">
                <a:solidFill>
                  <a:schemeClr val="tx2"/>
                </a:solidFill>
              </a:rPr>
              <a:t>revenus prêtres et laïcs, immeubles, célébrations, fonctionnement</a:t>
            </a:r>
            <a:r>
              <a:rPr lang="fr-FR" sz="2600" dirty="0">
                <a:solidFill>
                  <a:schemeClr val="tx2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La situation économique de la paroisse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La vie pastorale et les motifs d’espérance (baptêmes d’adultes, …)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C17164-2271-2FFF-6C3D-E17A9AF26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3482817"/>
            <a:ext cx="4224894" cy="655986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81631C-85EE-DA9F-3BC2-4921DDE4F67C}"/>
              </a:ext>
            </a:extLst>
          </p:cNvPr>
          <p:cNvSpPr txBox="1"/>
          <p:nvPr/>
        </p:nvSpPr>
        <p:spPr>
          <a:xfrm>
            <a:off x="2874590" y="1253341"/>
            <a:ext cx="1439737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fr-FR" sz="3000" b="1" dirty="0">
                <a:solidFill>
                  <a:schemeClr val="tx2"/>
                </a:solidFill>
              </a:rPr>
              <a:t>L’appel direct est le plus efficace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Lors des messes, mais pas seulement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Saisir les occasions : préparation au baptême, mariage, catéchisme, groupes de la paroisse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0A8187-EF21-C59B-472D-78998536AE35}"/>
              </a:ext>
            </a:extLst>
          </p:cNvPr>
          <p:cNvSpPr txBox="1"/>
          <p:nvPr/>
        </p:nvSpPr>
        <p:spPr>
          <a:xfrm>
            <a:off x="91452" y="7421114"/>
            <a:ext cx="1439737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600" dirty="0">
              <a:solidFill>
                <a:schemeClr val="tx2"/>
              </a:solidFill>
            </a:endParaRPr>
          </a:p>
          <a:p>
            <a:pPr marL="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rgbClr val="00B0F0"/>
                </a:solidFill>
              </a:rPr>
              <a:t>https://www.sarthecatholique.fr/denier-kit-de-communication-pour-les-paroisses/</a:t>
            </a:r>
            <a:endParaRPr lang="fr-FR" sz="26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Vidéo du Père Nicolas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Infographies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Annonces lors des messes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600" dirty="0">
                <a:solidFill>
                  <a:schemeClr val="tx2"/>
                </a:solidFill>
              </a:rPr>
              <a:t>Flyer prélèvement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0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43705"/>
            <a:chOff x="0" y="0"/>
            <a:chExt cx="6554006" cy="1590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4006" cy="159014"/>
            </a:xfrm>
            <a:custGeom>
              <a:avLst/>
              <a:gdLst/>
              <a:ahLst/>
              <a:cxnLst/>
              <a:rect l="l" t="t" r="r" b="b"/>
              <a:pathLst>
                <a:path w="6554006" h="159014">
                  <a:moveTo>
                    <a:pt x="0" y="0"/>
                  </a:moveTo>
                  <a:lnTo>
                    <a:pt x="6554006" y="0"/>
                  </a:lnTo>
                  <a:lnTo>
                    <a:pt x="6554006" y="159014"/>
                  </a:lnTo>
                  <a:lnTo>
                    <a:pt x="0" y="159014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554006" cy="187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50268" y="4186820"/>
            <a:ext cx="3718751" cy="4114800"/>
          </a:xfrm>
          <a:custGeom>
            <a:avLst/>
            <a:gdLst/>
            <a:ahLst/>
            <a:cxnLst/>
            <a:rect l="l" t="t" r="r" b="b"/>
            <a:pathLst>
              <a:path w="3718751" h="4114800">
                <a:moveTo>
                  <a:pt x="0" y="0"/>
                </a:moveTo>
                <a:lnTo>
                  <a:pt x="3718750" y="0"/>
                </a:lnTo>
                <a:lnTo>
                  <a:pt x="37187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843295"/>
            <a:ext cx="18288000" cy="443705"/>
            <a:chOff x="0" y="0"/>
            <a:chExt cx="6554006" cy="1590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4006" cy="159014"/>
            </a:xfrm>
            <a:custGeom>
              <a:avLst/>
              <a:gdLst/>
              <a:ahLst/>
              <a:cxnLst/>
              <a:rect l="l" t="t" r="r" b="b"/>
              <a:pathLst>
                <a:path w="6554006" h="159014">
                  <a:moveTo>
                    <a:pt x="0" y="0"/>
                  </a:moveTo>
                  <a:lnTo>
                    <a:pt x="6554006" y="0"/>
                  </a:lnTo>
                  <a:lnTo>
                    <a:pt x="6554006" y="159014"/>
                  </a:lnTo>
                  <a:lnTo>
                    <a:pt x="0" y="159014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554006" cy="1875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807192" y="1443038"/>
            <a:ext cx="965578" cy="1166862"/>
          </a:xfrm>
          <a:custGeom>
            <a:avLst/>
            <a:gdLst/>
            <a:ahLst/>
            <a:cxnLst/>
            <a:rect l="l" t="t" r="r" b="b"/>
            <a:pathLst>
              <a:path w="965578" h="1166862">
                <a:moveTo>
                  <a:pt x="0" y="0"/>
                </a:moveTo>
                <a:lnTo>
                  <a:pt x="965578" y="0"/>
                </a:lnTo>
                <a:lnTo>
                  <a:pt x="965578" y="1166861"/>
                </a:lnTo>
                <a:lnTo>
                  <a:pt x="0" y="11668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104220" y="1771699"/>
            <a:ext cx="1007956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499" b="1">
                <a:solidFill>
                  <a:srgbClr val="000000"/>
                </a:solidFill>
                <a:latin typeface="Raleway 1 Bold"/>
                <a:ea typeface="Raleway 1 Bold"/>
                <a:cs typeface="Raleway 1 Bold"/>
                <a:sym typeface="Raleway 1 Bold"/>
              </a:rPr>
              <a:t>A VOUS LA PAROLE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2B815-E578-C494-7752-263D362F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B6F187-93E4-A5CF-5BF5-9222832E6C81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DBB4C54-142A-C4EB-75E0-F892FDB41961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899A4CE-7650-A453-C7DB-DE6D7F8E6EDA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86700284-3A73-59AD-08E4-6BAB1C69B382}"/>
              </a:ext>
            </a:extLst>
          </p:cNvPr>
          <p:cNvSpPr txBox="1"/>
          <p:nvPr/>
        </p:nvSpPr>
        <p:spPr>
          <a:xfrm>
            <a:off x="762000" y="421260"/>
            <a:ext cx="16205782" cy="1567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ressources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des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paroisses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et du diocese</a:t>
            </a:r>
          </a:p>
          <a:p>
            <a:pPr algn="l">
              <a:lnSpc>
                <a:spcPts val="6349"/>
              </a:lnSpc>
            </a:pP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3903BF-4B8F-A5A4-178D-23E607E2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66" t="3408" r="21068" b="2979"/>
          <a:stretch>
            <a:fillRect/>
          </a:stretch>
        </p:blipFill>
        <p:spPr>
          <a:xfrm>
            <a:off x="533400" y="1790700"/>
            <a:ext cx="8857784" cy="78778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8DDCCC-E1F7-3140-E856-BCCE799A7002}"/>
              </a:ext>
            </a:extLst>
          </p:cNvPr>
          <p:cNvSpPr txBox="1"/>
          <p:nvPr/>
        </p:nvSpPr>
        <p:spPr>
          <a:xfrm>
            <a:off x="9920735" y="5108428"/>
            <a:ext cx="6528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sz="4000" dirty="0"/>
              <a:t> Dons = principale ressource financière de l’Eglise</a:t>
            </a:r>
          </a:p>
        </p:txBody>
      </p:sp>
    </p:spTree>
    <p:extLst>
      <p:ext uri="{BB962C8B-B14F-4D97-AF65-F5344CB8AC3E}">
        <p14:creationId xmlns:p14="http://schemas.microsoft.com/office/powerpoint/2010/main" val="183634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06166" y="411049"/>
            <a:ext cx="7889333" cy="75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denier,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bilan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2025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23E7736-59A7-172A-AC41-2F6F0F1F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0" y="417796"/>
            <a:ext cx="1936220" cy="28716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9D8EF3-9671-631F-9E7C-F9D2ED456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095500"/>
            <a:ext cx="9866816" cy="75444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777833E-BDE2-4EE7-0435-73E546CB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610100"/>
            <a:ext cx="4668661" cy="19186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70AB-5AFD-31BB-C5BD-B63F8A29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F5C8F1-B12E-1D2C-4B26-F49AF6A9B1F9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6E56EC-C006-0044-7E5D-F15F80F7D2BF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AA07A6F-457F-CD86-7D4A-38512BDAB7FE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CF91D8B-D85F-DF13-1E2F-2C8045C68954}"/>
              </a:ext>
            </a:extLst>
          </p:cNvPr>
          <p:cNvSpPr txBox="1"/>
          <p:nvPr/>
        </p:nvSpPr>
        <p:spPr>
          <a:xfrm>
            <a:off x="2517429" y="190500"/>
            <a:ext cx="14450353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 finance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CE2B2C-8727-98A5-20BD-EE01CB101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27" y="0"/>
            <a:ext cx="1936220" cy="28716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E370C4-B5C8-DA7B-28BD-58E048C69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64" y="203052"/>
            <a:ext cx="7256906" cy="60834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4AD4027-C5D9-7761-F77B-52DC4BF34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5651" y="6749672"/>
            <a:ext cx="7476588" cy="31660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6A78247-A9A6-9AD7-F6A2-3395D88AF1BA}"/>
              </a:ext>
            </a:extLst>
          </p:cNvPr>
          <p:cNvSpPr txBox="1"/>
          <p:nvPr/>
        </p:nvSpPr>
        <p:spPr>
          <a:xfrm>
            <a:off x="9448800" y="7353300"/>
            <a:ext cx="778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/>
                </a:solidFill>
              </a:rPr>
              <a:t>Déficit hors legs &amp; ventes immeubles : - 700 K€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800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tx2"/>
                </a:solidFill>
              </a:rPr>
              <a:t>6 réunions d’info sur le legs dans les paroisses chaque année</a:t>
            </a:r>
          </a:p>
          <a:p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932117-CFE4-6183-C684-B62B0A4F03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90" t="1461" r="6705" b="3764"/>
          <a:stretch>
            <a:fillRect/>
          </a:stretch>
        </p:blipFill>
        <p:spPr>
          <a:xfrm>
            <a:off x="2003291" y="1435805"/>
            <a:ext cx="6913836" cy="44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7B26A-476D-026D-FF32-CD8F1671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78AB43-0159-5C2B-2AF2-C56C99DE0D7F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91368D6-B4B8-FC81-7AA3-F5E7FEA4F180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0168723-FFCD-D7E4-41F9-D259460EDF09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8BE3E2F-4AE0-94C4-6FBE-18432223337E}"/>
              </a:ext>
            </a:extLst>
          </p:cNvPr>
          <p:cNvSpPr txBox="1"/>
          <p:nvPr/>
        </p:nvSpPr>
        <p:spPr>
          <a:xfrm>
            <a:off x="2295977" y="295770"/>
            <a:ext cx="13629823" cy="1567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 2025</a:t>
            </a:r>
          </a:p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Moyens de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paiement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pour donner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E27EAD-7FD9-4F9F-4FEB-0E98E3434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0" y="417796"/>
            <a:ext cx="1936220" cy="28716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568A94-665E-A1FC-4A37-55E4F2AF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4" y="3569522"/>
            <a:ext cx="4787545" cy="30503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F49F43-8940-2F59-8301-04F0DB019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945295"/>
            <a:ext cx="5289576" cy="399022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3E6FC4-B234-22D5-A802-FEAF56E01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755" y="1945295"/>
            <a:ext cx="5364842" cy="399022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E126B3F-E025-575E-5B97-2EC8A5CC3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6210301"/>
            <a:ext cx="5301332" cy="38521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B53C34-DDE7-4BFD-365B-D80472695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6754" y="6210300"/>
            <a:ext cx="5364841" cy="38913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15B0D25-B745-8159-FFFE-DD4B90FA1A13}"/>
              </a:ext>
            </a:extLst>
          </p:cNvPr>
          <p:cNvSpPr txBox="1"/>
          <p:nvPr/>
        </p:nvSpPr>
        <p:spPr>
          <a:xfrm>
            <a:off x="120743" y="6956842"/>
            <a:ext cx="49195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sz="2200" dirty="0"/>
              <a:t>Erosion du don par chèque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sz="2200" dirty="0"/>
              <a:t>Baisse du don moyen par carte bancaire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fr-FR" sz="2200" dirty="0"/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sz="2200" dirty="0"/>
              <a:t>Augmentation de l’usage du virement</a:t>
            </a:r>
          </a:p>
        </p:txBody>
      </p:sp>
    </p:spTree>
    <p:extLst>
      <p:ext uri="{BB962C8B-B14F-4D97-AF65-F5344CB8AC3E}">
        <p14:creationId xmlns:p14="http://schemas.microsoft.com/office/powerpoint/2010/main" val="247252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0298-F95A-1AF4-AF94-1644AE1E4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970C3A-3904-6173-DC59-EF2B0AB5490E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DD5190-255D-DCA3-7DF6-9DBF9B13D46F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41955B3-CED5-2D11-CA12-D342E0755C29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67A1C3C-ABA8-F0BB-828E-E46C3C3379E8}"/>
              </a:ext>
            </a:extLst>
          </p:cNvPr>
          <p:cNvSpPr txBox="1"/>
          <p:nvPr/>
        </p:nvSpPr>
        <p:spPr>
          <a:xfrm>
            <a:off x="2362200" y="190500"/>
            <a:ext cx="14075716" cy="1567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 2025</a:t>
            </a:r>
          </a:p>
          <a:p>
            <a:pPr algn="l">
              <a:lnSpc>
                <a:spcPts val="6349"/>
              </a:lnSpc>
            </a:pP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Mouvements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de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donateurs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351D78-E72B-0964-0A9C-A3B9C2958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0" y="266700"/>
            <a:ext cx="1936220" cy="287161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68A33F8-F335-B21C-A8DC-6581EB812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75561"/>
              </p:ext>
            </p:extLst>
          </p:nvPr>
        </p:nvGraphicFramePr>
        <p:xfrm>
          <a:off x="2971800" y="1866900"/>
          <a:ext cx="7508332" cy="5181601"/>
        </p:xfrm>
        <a:graphic>
          <a:graphicData uri="http://schemas.openxmlformats.org/drawingml/2006/table">
            <a:tbl>
              <a:tblPr/>
              <a:tblGrid>
                <a:gridCol w="5696983">
                  <a:extLst>
                    <a:ext uri="{9D8B030D-6E8A-4147-A177-3AD203B41FA5}">
                      <a16:colId xmlns:a16="http://schemas.microsoft.com/office/drawing/2014/main" val="2314545653"/>
                    </a:ext>
                  </a:extLst>
                </a:gridCol>
                <a:gridCol w="1811349">
                  <a:extLst>
                    <a:ext uri="{9D8B030D-6E8A-4147-A177-3AD203B41FA5}">
                      <a16:colId xmlns:a16="http://schemas.microsoft.com/office/drawing/2014/main" val="999005327"/>
                    </a:ext>
                  </a:extLst>
                </a:gridCol>
              </a:tblGrid>
              <a:tr h="119110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i="0" u="none" strike="noStrike" dirty="0">
                          <a:solidFill>
                            <a:srgbClr val="00000B"/>
                          </a:solidFill>
                          <a:effectLst/>
                          <a:latin typeface="Calibri" panose="020F0502020204030204" pitchFamily="34" charset="0"/>
                        </a:rPr>
                        <a:t>Catégorie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600" b="1" i="0" u="none" strike="noStrike">
                          <a:solidFill>
                            <a:srgbClr val="00000B"/>
                          </a:solidFill>
                          <a:effectLst/>
                          <a:latin typeface="Calibri" panose="020F0502020204030204" pitchFamily="34" charset="0"/>
                        </a:rPr>
                        <a:t>nb donateurs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38100"/>
                  </a:ext>
                </a:extLst>
              </a:tr>
              <a:tr h="638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Donateurs 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27419"/>
                  </a:ext>
                </a:extLst>
              </a:tr>
              <a:tr h="638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Perdus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42505"/>
                  </a:ext>
                </a:extLst>
              </a:tr>
              <a:tr h="638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Donateurs 2023 réactivés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840"/>
                  </a:ext>
                </a:extLst>
              </a:tr>
              <a:tr h="797349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Réactivés 3 années antérieures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34731"/>
                  </a:ext>
                </a:extLst>
              </a:tr>
              <a:tr h="638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Nouveaux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58666"/>
                  </a:ext>
                </a:extLst>
              </a:tr>
              <a:tr h="6386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DONATEURS 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647535"/>
                  </a:ext>
                </a:extLst>
              </a:tr>
            </a:tbl>
          </a:graphicData>
        </a:graphic>
      </p:graphicFrame>
      <p:sp>
        <p:nvSpPr>
          <p:cNvPr id="9" name="Google Shape;116;p6">
            <a:extLst>
              <a:ext uri="{FF2B5EF4-FFF2-40B4-BE49-F238E27FC236}">
                <a16:creationId xmlns:a16="http://schemas.microsoft.com/office/drawing/2014/main" id="{3A8E3568-EA93-21F1-0BB1-76E5B5F74DB3}"/>
              </a:ext>
            </a:extLst>
          </p:cNvPr>
          <p:cNvSpPr/>
          <p:nvPr/>
        </p:nvSpPr>
        <p:spPr>
          <a:xfrm>
            <a:off x="10731685" y="3874497"/>
            <a:ext cx="455018" cy="4659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C33CD9B-C59D-3C2B-A04B-8B7EBA41C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52125"/>
              </p:ext>
            </p:extLst>
          </p:nvPr>
        </p:nvGraphicFramePr>
        <p:xfrm>
          <a:off x="533400" y="7581900"/>
          <a:ext cx="9946733" cy="1898747"/>
        </p:xfrm>
        <a:graphic>
          <a:graphicData uri="http://schemas.openxmlformats.org/drawingml/2006/table">
            <a:tbl>
              <a:tblPr/>
              <a:tblGrid>
                <a:gridCol w="249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31">
                  <a:extLst>
                    <a:ext uri="{9D8B030D-6E8A-4147-A177-3AD203B41FA5}">
                      <a16:colId xmlns:a16="http://schemas.microsoft.com/office/drawing/2014/main" val="3361805725"/>
                    </a:ext>
                  </a:extLst>
                </a:gridCol>
                <a:gridCol w="1319884">
                  <a:extLst>
                    <a:ext uri="{9D8B030D-6E8A-4147-A177-3AD203B41FA5}">
                      <a16:colId xmlns:a16="http://schemas.microsoft.com/office/drawing/2014/main" val="1800778801"/>
                    </a:ext>
                  </a:extLst>
                </a:gridCol>
                <a:gridCol w="1319884">
                  <a:extLst>
                    <a:ext uri="{9D8B030D-6E8A-4147-A177-3AD203B41FA5}">
                      <a16:colId xmlns:a16="http://schemas.microsoft.com/office/drawing/2014/main" val="270232248"/>
                    </a:ext>
                  </a:extLst>
                </a:gridCol>
                <a:gridCol w="1319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24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fr-F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Nombre de nouveaux donateurs par année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fr-FR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0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fr-F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r-FR" sz="26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Sous-titre 6">
            <a:extLst>
              <a:ext uri="{FF2B5EF4-FFF2-40B4-BE49-F238E27FC236}">
                <a16:creationId xmlns:a16="http://schemas.microsoft.com/office/drawing/2014/main" id="{5E90090B-1416-0013-5823-8B3824D66C5C}"/>
              </a:ext>
            </a:extLst>
          </p:cNvPr>
          <p:cNvSpPr txBox="1">
            <a:spLocks/>
          </p:cNvSpPr>
          <p:nvPr/>
        </p:nvSpPr>
        <p:spPr>
          <a:xfrm>
            <a:off x="11225092" y="7720079"/>
            <a:ext cx="6009903" cy="2280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Helvetica Neue" panose="020B0604020202020204" charset="0"/>
              </a:rPr>
              <a:t>NOUVEAUX DONATEURS en 2025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30% ne veulent pas d’un reçu fiscal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10% résidence hors Sarthe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Période du premier don :</a:t>
            </a:r>
          </a:p>
          <a:p>
            <a:pPr marL="1257300" lvl="2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193 : novembre </a:t>
            </a: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 décembre</a:t>
            </a:r>
          </a:p>
        </p:txBody>
      </p:sp>
      <p:sp>
        <p:nvSpPr>
          <p:cNvPr id="14" name="Google Shape;117;p6">
            <a:extLst>
              <a:ext uri="{FF2B5EF4-FFF2-40B4-BE49-F238E27FC236}">
                <a16:creationId xmlns:a16="http://schemas.microsoft.com/office/drawing/2014/main" id="{9155B5D2-39A4-7538-4634-01083EDF8643}"/>
              </a:ext>
            </a:extLst>
          </p:cNvPr>
          <p:cNvSpPr txBox="1"/>
          <p:nvPr/>
        </p:nvSpPr>
        <p:spPr>
          <a:xfrm>
            <a:off x="11332836" y="3874453"/>
            <a:ext cx="571468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17 % n’ont pas redonné en 2025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91B466D0-AFA4-7C3C-26CE-8240B05C966C}"/>
              </a:ext>
            </a:extLst>
          </p:cNvPr>
          <p:cNvSpPr txBox="1">
            <a:spLocks/>
          </p:cNvSpPr>
          <p:nvPr/>
        </p:nvSpPr>
        <p:spPr>
          <a:xfrm>
            <a:off x="11332836" y="4441371"/>
            <a:ext cx="6009903" cy="12319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  <a:latin typeface="Helvetica Neue" panose="020B0604020202020204" charset="0"/>
              </a:rPr>
              <a:t>DONATEURS PERDUS de 2025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376 dates naissances connues </a:t>
            </a:r>
          </a:p>
          <a:p>
            <a:pPr marL="800100" lvl="1" indent="-342900" algn="l">
              <a:buFont typeface="Wingdings" panose="05000000000000000000" pitchFamily="2" charset="2"/>
              <a:buChar char="v"/>
            </a:pPr>
            <a:r>
              <a:rPr lang="fr-FR" sz="2000" dirty="0">
                <a:solidFill>
                  <a:schemeClr val="tx1"/>
                </a:solidFill>
                <a:latin typeface="Helvetica Neue" panose="020B0604020202020204" charset="0"/>
              </a:rPr>
              <a:t>61% &gt; 80 ans</a:t>
            </a:r>
          </a:p>
          <a:p>
            <a:pPr algn="l"/>
            <a:endParaRPr lang="fr-FR" sz="2000" dirty="0">
              <a:solidFill>
                <a:schemeClr val="tx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8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75F38-91F9-5F45-19C9-A6A56D84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F3251F-8A1B-6100-DA15-B50AD0861E67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CBBE25-EDAB-4B3A-FD71-85E1C947340D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F6C1BAF-0EF9-5E1D-A7DE-2546120C6693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980ABEA-E3B6-18F1-5677-C598287F9C0B}"/>
              </a:ext>
            </a:extLst>
          </p:cNvPr>
          <p:cNvSpPr txBox="1"/>
          <p:nvPr/>
        </p:nvSpPr>
        <p:spPr>
          <a:xfrm>
            <a:off x="2209800" y="38100"/>
            <a:ext cx="13563600" cy="75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denier, par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secteur</a:t>
            </a: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missionnaire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9B2368E-95CF-E880-7AAB-B233A5D93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6" y="190500"/>
            <a:ext cx="1936220" cy="28716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0A2801-62FE-A425-63E7-31A5796CF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154" y="7266212"/>
            <a:ext cx="4178268" cy="30099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73326F7-347C-9D7F-76A6-6A3CA11F5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90" y="952500"/>
            <a:ext cx="4209510" cy="28881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F187F1-C69F-1A2F-BCCF-899CCA407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8959" y="7266212"/>
            <a:ext cx="4561980" cy="30099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F9ADEA-42F9-8947-A426-C4E135CB2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7266213"/>
            <a:ext cx="4382867" cy="30207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46DDEE-1ED0-33ED-AEC3-93E59B042F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8901" y="952500"/>
            <a:ext cx="4239362" cy="28066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AFC594-4FC5-EF20-D729-62AB6693C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0903" y="4071932"/>
            <a:ext cx="4438182" cy="29384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D6AF7D-15F0-1CB1-AA07-A96F69094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3660" y="4071933"/>
            <a:ext cx="4335303" cy="288819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9EB3021-10F9-7C8F-8579-B22A62C239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8901" y="4150652"/>
            <a:ext cx="4178268" cy="27567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75A293-E865-699A-70BF-8DC52BC251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3005" y="990877"/>
            <a:ext cx="4426080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2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85EE-5D6C-CBD8-18C8-64BFABEEE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1953D6-E7B3-1E69-9CE4-7BFD184C3866}"/>
              </a:ext>
            </a:extLst>
          </p:cNvPr>
          <p:cNvGrpSpPr/>
          <p:nvPr/>
        </p:nvGrpSpPr>
        <p:grpSpPr>
          <a:xfrm rot="-5400000">
            <a:off x="12467415" y="4466415"/>
            <a:ext cx="10400686" cy="1240484"/>
            <a:chOff x="0" y="0"/>
            <a:chExt cx="3727371" cy="44456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96F0BA-1B23-19ED-94A0-F4ABE1452F71}"/>
                </a:ext>
              </a:extLst>
            </p:cNvPr>
            <p:cNvSpPr/>
            <p:nvPr/>
          </p:nvSpPr>
          <p:spPr>
            <a:xfrm>
              <a:off x="0" y="0"/>
              <a:ext cx="3727371" cy="444561"/>
            </a:xfrm>
            <a:custGeom>
              <a:avLst/>
              <a:gdLst/>
              <a:ahLst/>
              <a:cxnLst/>
              <a:rect l="l" t="t" r="r" b="b"/>
              <a:pathLst>
                <a:path w="3727371" h="444561">
                  <a:moveTo>
                    <a:pt x="0" y="0"/>
                  </a:moveTo>
                  <a:lnTo>
                    <a:pt x="3727371" y="0"/>
                  </a:lnTo>
                  <a:lnTo>
                    <a:pt x="3727371" y="444561"/>
                  </a:lnTo>
                  <a:lnTo>
                    <a:pt x="0" y="444561"/>
                  </a:lnTo>
                  <a:close/>
                </a:path>
              </a:pathLst>
            </a:custGeom>
            <a:solidFill>
              <a:srgbClr val="2C74B5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B8E7BAA-2682-3F2C-539E-5FFB3D3E6063}"/>
                </a:ext>
              </a:extLst>
            </p:cNvPr>
            <p:cNvSpPr txBox="1"/>
            <p:nvPr/>
          </p:nvSpPr>
          <p:spPr>
            <a:xfrm>
              <a:off x="0" y="-28575"/>
              <a:ext cx="3727371" cy="473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8873B12-B676-5FA3-AA3D-20E4583668B0}"/>
              </a:ext>
            </a:extLst>
          </p:cNvPr>
          <p:cNvSpPr txBox="1"/>
          <p:nvPr/>
        </p:nvSpPr>
        <p:spPr>
          <a:xfrm>
            <a:off x="2743200" y="190500"/>
            <a:ext cx="13563600" cy="1567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Le denier</a:t>
            </a:r>
          </a:p>
          <a:p>
            <a:pPr algn="l">
              <a:lnSpc>
                <a:spcPts val="6349"/>
              </a:lnSpc>
            </a:pPr>
            <a:r>
              <a:rPr lang="en-US" sz="4999" b="1" dirty="0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5 tableaux de bord par an, par </a:t>
            </a:r>
            <a:r>
              <a:rPr lang="en-US" sz="4999" b="1" dirty="0" err="1">
                <a:solidFill>
                  <a:srgbClr val="000000"/>
                </a:solidFill>
                <a:latin typeface="Raleway 1 Semi-Bold"/>
                <a:ea typeface="Raleway 1 Semi-Bold"/>
                <a:cs typeface="Raleway 1 Semi-Bold"/>
                <a:sym typeface="Raleway 1 Semi-Bold"/>
              </a:rPr>
              <a:t>paroisse</a:t>
            </a:r>
            <a:endParaRPr lang="en-US" sz="4999" b="1" dirty="0">
              <a:solidFill>
                <a:srgbClr val="000000"/>
              </a:solidFill>
              <a:latin typeface="Raleway 1 Semi-Bold"/>
              <a:ea typeface="Raleway 1 Semi-Bold"/>
              <a:cs typeface="Raleway 1 Semi-Bold"/>
              <a:sym typeface="Raleway 1 Semi-Bold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9D4130-6DBB-903C-0925-0D51FF4A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0" y="417796"/>
            <a:ext cx="1936220" cy="2871610"/>
          </a:xfrm>
          <a:prstGeom prst="rect">
            <a:avLst/>
          </a:prstGeom>
        </p:spPr>
      </p:pic>
      <p:pic>
        <p:nvPicPr>
          <p:cNvPr id="9" name="Image 8" descr="Une image contenant texte, capture d’écran, diagramme, Parallèle&#10;&#10;Le contenu généré par l’IA peut être incorrect.">
            <a:extLst>
              <a:ext uri="{FF2B5EF4-FFF2-40B4-BE49-F238E27FC236}">
                <a16:creationId xmlns:a16="http://schemas.microsoft.com/office/drawing/2014/main" id="{3A804E48-3ED4-09A5-8911-9458C269C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450994"/>
            <a:ext cx="11049000" cy="71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1032</Words>
  <Application>Microsoft Office PowerPoint</Application>
  <PresentationFormat>Personnalisé</PresentationFormat>
  <Paragraphs>220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Calibri</vt:lpstr>
      <vt:lpstr>Helvetica Neue</vt:lpstr>
      <vt:lpstr>Raleway 1 Semi-Bold</vt:lpstr>
      <vt:lpstr>Raleway 1 Bold</vt:lpstr>
      <vt:lpstr>Arial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Denier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CEP 20251011</dc:title>
  <dc:creator>Emilie LONGCHAMBON</dc:creator>
  <cp:lastModifiedBy>Bruno de Labarthe</cp:lastModifiedBy>
  <cp:revision>34</cp:revision>
  <cp:lastPrinted>2026-02-04T16:31:04Z</cp:lastPrinted>
  <dcterms:created xsi:type="dcterms:W3CDTF">2006-08-16T00:00:00Z</dcterms:created>
  <dcterms:modified xsi:type="dcterms:W3CDTF">2026-02-17T11:37:41Z</dcterms:modified>
  <dc:identifier>DAGztRhqtcI</dc:identifier>
</cp:coreProperties>
</file>